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3_1E3A58C5.xml" ContentType="application/vnd.ms-powerpoint.comments+xml"/>
  <Override PartName="/ppt/comments/modernComment_102_E96FE2D8.xml" ContentType="application/vnd.ms-powerpoint.comments+xml"/>
  <Override PartName="/ppt/comments/modernComment_101_D98C243A.xml" ContentType="application/vnd.ms-powerpoint.comments+xml"/>
  <Override PartName="/ppt/ink/ink1.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59" r:id="rId4"/>
    <p:sldId id="258" r:id="rId5"/>
    <p:sldId id="257" r:id="rId6"/>
    <p:sldId id="264"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AA19B66-BC06-FBD1-2597-A530DE9DD2AC}" name="Karin Block" initials="KB" userId="S::karin.block53@login.cuny.edu::2247b0c9-be8d-424b-9bcb-3b4290d18c16"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0"/>
  </p:normalViewPr>
  <p:slideViewPr>
    <p:cSldViewPr snapToGrid="0">
      <p:cViewPr>
        <p:scale>
          <a:sx n="117" d="100"/>
          <a:sy n="117" d="100"/>
        </p:scale>
        <p:origin x="360"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8/10/relationships/authors" Target="authors.xml"/></Relationships>
</file>

<file path=ppt/comments/modernComment_101_D98C243A.xml><?xml version="1.0" encoding="utf-8"?>
<p188:cmLst xmlns:a="http://schemas.openxmlformats.org/drawingml/2006/main" xmlns:r="http://schemas.openxmlformats.org/officeDocument/2006/relationships" xmlns:p188="http://schemas.microsoft.com/office/powerpoint/2018/8/main">
  <p188:cm id="{E5EF8889-E0B9-DC4B-8FB4-214D4E5D9C36}" authorId="{2AA19B66-BC06-FBD1-2597-A530DE9DD2AC}" created="2022-10-06T13:34:27.038">
    <pc:sldMkLst xmlns:pc="http://schemas.microsoft.com/office/powerpoint/2013/main/command">
      <pc:docMk/>
      <pc:sldMk cId="3649840186" sldId="257"/>
    </pc:sldMkLst>
    <p188:txBody>
      <a:bodyPr/>
      <a:lstStyle/>
      <a:p>
        <a:r>
          <a:rPr lang="en-US"/>
          <a:t>changed collected to compiled. and added that the data comes from EarthChem.org</a:t>
        </a:r>
      </a:p>
    </p188:txBody>
  </p188:cm>
</p188:cmLst>
</file>

<file path=ppt/comments/modernComment_102_E96FE2D8.xml><?xml version="1.0" encoding="utf-8"?>
<p188:cmLst xmlns:a="http://schemas.openxmlformats.org/drawingml/2006/main" xmlns:r="http://schemas.openxmlformats.org/officeDocument/2006/relationships" xmlns:p188="http://schemas.microsoft.com/office/powerpoint/2018/8/main">
  <p188:cm id="{769B0105-E9F6-9842-B453-808DD7240B07}" authorId="{2AA19B66-BC06-FBD1-2597-A530DE9DD2AC}" created="2022-10-06T13:41:45.488">
    <ac:deMkLst xmlns:ac="http://schemas.microsoft.com/office/drawing/2013/main/command">
      <pc:docMk xmlns:pc="http://schemas.microsoft.com/office/powerpoint/2013/main/command"/>
      <pc:sldMk xmlns:pc="http://schemas.microsoft.com/office/powerpoint/2013/main/command" cId="3916423896" sldId="258"/>
      <ac:spMk id="3" creationId="{37A6075B-7330-3D35-5479-960B3352DC5F}"/>
    </ac:deMkLst>
    <p188:txBody>
      <a:bodyPr/>
      <a:lstStyle/>
      <a:p>
        <a:r>
          <a:rPr lang="en-US"/>
          <a:t>this is good! change font so it’s the same as the rest of the presentation.</a:t>
        </a:r>
      </a:p>
    </p188:txBody>
  </p188:cm>
</p188:cmLst>
</file>

<file path=ppt/comments/modernComment_103_1E3A58C5.xml><?xml version="1.0" encoding="utf-8"?>
<p188:cmLst xmlns:a="http://schemas.openxmlformats.org/drawingml/2006/main" xmlns:r="http://schemas.openxmlformats.org/officeDocument/2006/relationships" xmlns:p188="http://schemas.microsoft.com/office/powerpoint/2018/8/main">
  <p188:cm id="{5169E51B-730C-E243-9A67-43426AC74B0A}" authorId="{2AA19B66-BC06-FBD1-2597-A530DE9DD2AC}" created="2022-10-06T13:40:27.092">
    <pc:sldMkLst xmlns:pc="http://schemas.microsoft.com/office/powerpoint/2013/main/command">
      <pc:docMk/>
      <pc:sldMk cId="507140293" sldId="259"/>
    </pc:sldMkLst>
    <p188:txBody>
      <a:bodyPr/>
      <a:lstStyle/>
      <a:p>
        <a:r>
          <a:rPr lang="en-US"/>
          <a:t>While this is somewhat true, the third point is not correct. The point here is that small differences in chemistry in basalts from different tectonic settings have been defined by location and traditional petrology principles. 
This is important because basalts are derived from melting of the mantle and it is how we understand the composition of the interior of the earth and the processes that lead to the formation of volcanoes.
Our experiment will test how well ML can correctly identify the tectonic setting of a basalt on the basis of chemistry alone.</a:t>
        </a:r>
      </a:p>
    </p188:txBody>
  </p188:cm>
</p188:cmLst>
</file>

<file path=ppt/diagrams/_rels/data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diagrams/_rels/data2.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EFE4FA1-02EF-4876-8643-17B362367315}" type="doc">
      <dgm:prSet loTypeId="urn:microsoft.com/office/officeart/2018/2/layout/IconLabelList" loCatId="icon" qsTypeId="urn:microsoft.com/office/officeart/2005/8/quickstyle/simple1" qsCatId="simple" csTypeId="urn:microsoft.com/office/officeart/2018/5/colors/Iconchunking_neutralbg_colorful2" csCatId="colorful" phldr="1"/>
      <dgm:spPr/>
      <dgm:t>
        <a:bodyPr/>
        <a:lstStyle/>
        <a:p>
          <a:endParaRPr lang="en-US"/>
        </a:p>
      </dgm:t>
    </dgm:pt>
    <dgm:pt modelId="{A6AC7EF1-8F13-4D85-B325-7DA6771EDC09}">
      <dgm:prSet custT="1"/>
      <dgm:spPr/>
      <dgm:t>
        <a:bodyPr/>
        <a:lstStyle/>
        <a:p>
          <a:pPr>
            <a:lnSpc>
              <a:spcPct val="100000"/>
            </a:lnSpc>
          </a:pPr>
          <a:r>
            <a:rPr lang="en-US" sz="1800" dirty="0">
              <a:latin typeface="Times New Roman" panose="02020603050405020304" pitchFamily="18" charset="0"/>
              <a:cs typeface="Times New Roman" panose="02020603050405020304" pitchFamily="18" charset="0"/>
            </a:rPr>
            <a:t>Small portion of labeled data is being explore</a:t>
          </a:r>
        </a:p>
      </dgm:t>
    </dgm:pt>
    <dgm:pt modelId="{C0865FE4-D9B3-4F68-9564-4B03E9EEBE93}" type="parTrans" cxnId="{4373C522-03A2-4849-A5A6-3B4F0B72E827}">
      <dgm:prSet/>
      <dgm:spPr/>
      <dgm:t>
        <a:bodyPr/>
        <a:lstStyle/>
        <a:p>
          <a:endParaRPr lang="en-US"/>
        </a:p>
      </dgm:t>
    </dgm:pt>
    <dgm:pt modelId="{20F17C4E-8D58-4C15-95DB-60A19E24E28F}" type="sibTrans" cxnId="{4373C522-03A2-4849-A5A6-3B4F0B72E827}">
      <dgm:prSet/>
      <dgm:spPr/>
      <dgm:t>
        <a:bodyPr/>
        <a:lstStyle/>
        <a:p>
          <a:endParaRPr lang="en-US"/>
        </a:p>
      </dgm:t>
    </dgm:pt>
    <dgm:pt modelId="{7AD90382-EF3B-4E2E-868C-8724606C21BD}">
      <dgm:prSet custT="1"/>
      <dgm:spPr/>
      <dgm:t>
        <a:bodyPr/>
        <a:lstStyle/>
        <a:p>
          <a:pPr>
            <a:lnSpc>
              <a:spcPct val="100000"/>
            </a:lnSpc>
          </a:pPr>
          <a:r>
            <a:rPr lang="en-US" sz="1800" dirty="0">
              <a:latin typeface="Times New Roman" panose="02020603050405020304" pitchFamily="18" charset="0"/>
              <a:cs typeface="Times New Roman" panose="02020603050405020304" pitchFamily="18" charset="0"/>
            </a:rPr>
            <a:t>The data is being cleaned and outliers are analyzed closely with the experts</a:t>
          </a:r>
        </a:p>
      </dgm:t>
    </dgm:pt>
    <dgm:pt modelId="{D87C1705-C46B-45C0-9B73-EE2D088F2E4F}" type="parTrans" cxnId="{7D4B19E5-69FF-41EF-A5E3-7FC210494A81}">
      <dgm:prSet/>
      <dgm:spPr/>
      <dgm:t>
        <a:bodyPr/>
        <a:lstStyle/>
        <a:p>
          <a:endParaRPr lang="en-US"/>
        </a:p>
      </dgm:t>
    </dgm:pt>
    <dgm:pt modelId="{AA8EA36F-3515-4A33-8734-E525BF0F8D4D}" type="sibTrans" cxnId="{7D4B19E5-69FF-41EF-A5E3-7FC210494A81}">
      <dgm:prSet/>
      <dgm:spPr/>
      <dgm:t>
        <a:bodyPr/>
        <a:lstStyle/>
        <a:p>
          <a:endParaRPr lang="en-US"/>
        </a:p>
      </dgm:t>
    </dgm:pt>
    <dgm:pt modelId="{9263B803-7701-46BA-82A7-3ED54B8A5DEB}">
      <dgm:prSet custT="1"/>
      <dgm:spPr/>
      <dgm:t>
        <a:bodyPr/>
        <a:lstStyle/>
        <a:p>
          <a:pPr>
            <a:lnSpc>
              <a:spcPct val="100000"/>
            </a:lnSpc>
          </a:pPr>
          <a:r>
            <a:rPr lang="en-US" sz="1800">
              <a:latin typeface="Times New Roman" panose="02020603050405020304" pitchFamily="18" charset="0"/>
              <a:cs typeface="Times New Roman" panose="02020603050405020304" pitchFamily="18" charset="0"/>
            </a:rPr>
            <a:t>Feature importance will explore to reduce memory usage for larger data sets</a:t>
          </a:r>
        </a:p>
      </dgm:t>
    </dgm:pt>
    <dgm:pt modelId="{4C2618D6-90D5-43C7-A556-FD875CA01A9E}" type="parTrans" cxnId="{828BDAC8-CDA4-42DA-94C4-1BDE99E17E37}">
      <dgm:prSet/>
      <dgm:spPr/>
      <dgm:t>
        <a:bodyPr/>
        <a:lstStyle/>
        <a:p>
          <a:endParaRPr lang="en-US"/>
        </a:p>
      </dgm:t>
    </dgm:pt>
    <dgm:pt modelId="{F4BD2528-9639-4AD8-AFF1-AF0942B98ADC}" type="sibTrans" cxnId="{828BDAC8-CDA4-42DA-94C4-1BDE99E17E37}">
      <dgm:prSet/>
      <dgm:spPr/>
      <dgm:t>
        <a:bodyPr/>
        <a:lstStyle/>
        <a:p>
          <a:endParaRPr lang="en-US"/>
        </a:p>
      </dgm:t>
    </dgm:pt>
    <dgm:pt modelId="{765B04E8-1A46-4CAD-983B-92A702835B62}">
      <dgm:prSet custT="1"/>
      <dgm:spPr/>
      <dgm:t>
        <a:bodyPr/>
        <a:lstStyle/>
        <a:p>
          <a:pPr>
            <a:lnSpc>
              <a:spcPct val="100000"/>
            </a:lnSpc>
          </a:pPr>
          <a:r>
            <a:rPr lang="en-US" sz="1800">
              <a:latin typeface="Times New Roman" panose="02020603050405020304" pitchFamily="18" charset="0"/>
              <a:cs typeface="Times New Roman" panose="02020603050405020304" pitchFamily="18" charset="0"/>
            </a:rPr>
            <a:t>A regression model will be trained with the data</a:t>
          </a:r>
        </a:p>
      </dgm:t>
    </dgm:pt>
    <dgm:pt modelId="{913F028D-81D8-4A8D-91F9-56F258CB4D7D}" type="parTrans" cxnId="{DDCA9287-CD90-45BB-85A2-4F65A357D329}">
      <dgm:prSet/>
      <dgm:spPr/>
      <dgm:t>
        <a:bodyPr/>
        <a:lstStyle/>
        <a:p>
          <a:endParaRPr lang="en-US"/>
        </a:p>
      </dgm:t>
    </dgm:pt>
    <dgm:pt modelId="{5F13CCDF-25EC-4552-AB55-DF595EB5776F}" type="sibTrans" cxnId="{DDCA9287-CD90-45BB-85A2-4F65A357D329}">
      <dgm:prSet/>
      <dgm:spPr/>
      <dgm:t>
        <a:bodyPr/>
        <a:lstStyle/>
        <a:p>
          <a:endParaRPr lang="en-US"/>
        </a:p>
      </dgm:t>
    </dgm:pt>
    <dgm:pt modelId="{C536F011-9B49-44D7-BFED-0E918C109EBC}">
      <dgm:prSet custT="1"/>
      <dgm:spPr/>
      <dgm:t>
        <a:bodyPr/>
        <a:lstStyle/>
        <a:p>
          <a:pPr>
            <a:lnSpc>
              <a:spcPct val="100000"/>
            </a:lnSpc>
          </a:pPr>
          <a:r>
            <a:rPr lang="en-US" sz="1800">
              <a:latin typeface="Times New Roman" panose="02020603050405020304" pitchFamily="18" charset="0"/>
              <a:cs typeface="Times New Roman" panose="02020603050405020304" pitchFamily="18" charset="0"/>
            </a:rPr>
            <a:t>Other models, such as random forest, will be trained as well</a:t>
          </a:r>
        </a:p>
      </dgm:t>
    </dgm:pt>
    <dgm:pt modelId="{BAEBBF17-9854-495C-942B-F95F2602C018}" type="parTrans" cxnId="{224399EE-FE1D-46F8-A66B-E39EB73972C3}">
      <dgm:prSet/>
      <dgm:spPr/>
      <dgm:t>
        <a:bodyPr/>
        <a:lstStyle/>
        <a:p>
          <a:endParaRPr lang="en-US"/>
        </a:p>
      </dgm:t>
    </dgm:pt>
    <dgm:pt modelId="{5C07DFCE-BE4C-4C79-8D9E-2F59A3553731}" type="sibTrans" cxnId="{224399EE-FE1D-46F8-A66B-E39EB73972C3}">
      <dgm:prSet/>
      <dgm:spPr/>
      <dgm:t>
        <a:bodyPr/>
        <a:lstStyle/>
        <a:p>
          <a:endParaRPr lang="en-US"/>
        </a:p>
      </dgm:t>
    </dgm:pt>
    <dgm:pt modelId="{DE40BB5F-C1E3-402F-B4A6-AC997FFE627C}" type="pres">
      <dgm:prSet presAssocID="{0EFE4FA1-02EF-4876-8643-17B362367315}" presName="root" presStyleCnt="0">
        <dgm:presLayoutVars>
          <dgm:dir/>
          <dgm:resizeHandles val="exact"/>
        </dgm:presLayoutVars>
      </dgm:prSet>
      <dgm:spPr/>
    </dgm:pt>
    <dgm:pt modelId="{54E2D932-AE57-4745-9EFA-2A0EBC8C8826}" type="pres">
      <dgm:prSet presAssocID="{A6AC7EF1-8F13-4D85-B325-7DA6771EDC09}" presName="compNode" presStyleCnt="0"/>
      <dgm:spPr/>
    </dgm:pt>
    <dgm:pt modelId="{5479914A-6E4E-49CB-ACE2-2E14756E399D}" type="pres">
      <dgm:prSet presAssocID="{A6AC7EF1-8F13-4D85-B325-7DA6771EDC09}"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gnifying glass"/>
        </a:ext>
      </dgm:extLst>
    </dgm:pt>
    <dgm:pt modelId="{576BA077-ADB5-4374-A2E8-FCE9C7EFFD8E}" type="pres">
      <dgm:prSet presAssocID="{A6AC7EF1-8F13-4D85-B325-7DA6771EDC09}" presName="spaceRect" presStyleCnt="0"/>
      <dgm:spPr/>
    </dgm:pt>
    <dgm:pt modelId="{427D50B5-24B3-42ED-9054-677105196211}" type="pres">
      <dgm:prSet presAssocID="{A6AC7EF1-8F13-4D85-B325-7DA6771EDC09}" presName="textRect" presStyleLbl="revTx" presStyleIdx="0" presStyleCnt="5">
        <dgm:presLayoutVars>
          <dgm:chMax val="1"/>
          <dgm:chPref val="1"/>
        </dgm:presLayoutVars>
      </dgm:prSet>
      <dgm:spPr/>
    </dgm:pt>
    <dgm:pt modelId="{CD8834BF-8EB6-493A-92B8-7195EB0A429F}" type="pres">
      <dgm:prSet presAssocID="{20F17C4E-8D58-4C15-95DB-60A19E24E28F}" presName="sibTrans" presStyleCnt="0"/>
      <dgm:spPr/>
    </dgm:pt>
    <dgm:pt modelId="{8EAC0077-3355-416F-AD87-F6CCBEF6E44D}" type="pres">
      <dgm:prSet presAssocID="{7AD90382-EF3B-4E2E-868C-8724606C21BD}" presName="compNode" presStyleCnt="0"/>
      <dgm:spPr/>
    </dgm:pt>
    <dgm:pt modelId="{1B2BE2AE-2D62-4088-913E-5226D210DBEF}" type="pres">
      <dgm:prSet presAssocID="{7AD90382-EF3B-4E2E-868C-8724606C21BD}"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7E8D7363-44E0-453B-8C12-E9D43884F17B}" type="pres">
      <dgm:prSet presAssocID="{7AD90382-EF3B-4E2E-868C-8724606C21BD}" presName="spaceRect" presStyleCnt="0"/>
      <dgm:spPr/>
    </dgm:pt>
    <dgm:pt modelId="{C7F13B27-4EED-4739-8C19-96079731280D}" type="pres">
      <dgm:prSet presAssocID="{7AD90382-EF3B-4E2E-868C-8724606C21BD}" presName="textRect" presStyleLbl="revTx" presStyleIdx="1" presStyleCnt="5">
        <dgm:presLayoutVars>
          <dgm:chMax val="1"/>
          <dgm:chPref val="1"/>
        </dgm:presLayoutVars>
      </dgm:prSet>
      <dgm:spPr/>
    </dgm:pt>
    <dgm:pt modelId="{981F8C79-31B5-41F2-A830-1EE031D23EB1}" type="pres">
      <dgm:prSet presAssocID="{AA8EA36F-3515-4A33-8734-E525BF0F8D4D}" presName="sibTrans" presStyleCnt="0"/>
      <dgm:spPr/>
    </dgm:pt>
    <dgm:pt modelId="{8BBDECE6-5C2F-41D9-A092-9F177AC2CE5C}" type="pres">
      <dgm:prSet presAssocID="{9263B803-7701-46BA-82A7-3ED54B8A5DEB}" presName="compNode" presStyleCnt="0"/>
      <dgm:spPr/>
    </dgm:pt>
    <dgm:pt modelId="{CF4BD5A6-3071-40F0-9EB2-1A6CC6AFC1AE}" type="pres">
      <dgm:prSet presAssocID="{9263B803-7701-46BA-82A7-3ED54B8A5DEB}"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DE5BCB7D-E8E2-4CC3-91EA-C1D27E5D3B21}" type="pres">
      <dgm:prSet presAssocID="{9263B803-7701-46BA-82A7-3ED54B8A5DEB}" presName="spaceRect" presStyleCnt="0"/>
      <dgm:spPr/>
    </dgm:pt>
    <dgm:pt modelId="{B1906F1E-1E52-4775-A4DF-05DEF9FE14FE}" type="pres">
      <dgm:prSet presAssocID="{9263B803-7701-46BA-82A7-3ED54B8A5DEB}" presName="textRect" presStyleLbl="revTx" presStyleIdx="2" presStyleCnt="5">
        <dgm:presLayoutVars>
          <dgm:chMax val="1"/>
          <dgm:chPref val="1"/>
        </dgm:presLayoutVars>
      </dgm:prSet>
      <dgm:spPr/>
    </dgm:pt>
    <dgm:pt modelId="{DBE4FB29-A36D-4FD1-9FCE-01E318FFC87F}" type="pres">
      <dgm:prSet presAssocID="{F4BD2528-9639-4AD8-AFF1-AF0942B98ADC}" presName="sibTrans" presStyleCnt="0"/>
      <dgm:spPr/>
    </dgm:pt>
    <dgm:pt modelId="{3C982D65-6517-4939-9BED-360AF58C9E3C}" type="pres">
      <dgm:prSet presAssocID="{765B04E8-1A46-4CAD-983B-92A702835B62}" presName="compNode" presStyleCnt="0"/>
      <dgm:spPr/>
    </dgm:pt>
    <dgm:pt modelId="{59D60536-A7EB-4A1A-A5CE-0170F08F8B16}" type="pres">
      <dgm:prSet presAssocID="{765B04E8-1A46-4CAD-983B-92A702835B62}"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atabase"/>
        </a:ext>
      </dgm:extLst>
    </dgm:pt>
    <dgm:pt modelId="{BCA29EA3-2DC6-4CF7-A870-A321F2900282}" type="pres">
      <dgm:prSet presAssocID="{765B04E8-1A46-4CAD-983B-92A702835B62}" presName="spaceRect" presStyleCnt="0"/>
      <dgm:spPr/>
    </dgm:pt>
    <dgm:pt modelId="{24C6F2BE-6BF8-4F67-A9C6-C39A50841493}" type="pres">
      <dgm:prSet presAssocID="{765B04E8-1A46-4CAD-983B-92A702835B62}" presName="textRect" presStyleLbl="revTx" presStyleIdx="3" presStyleCnt="5">
        <dgm:presLayoutVars>
          <dgm:chMax val="1"/>
          <dgm:chPref val="1"/>
        </dgm:presLayoutVars>
      </dgm:prSet>
      <dgm:spPr/>
    </dgm:pt>
    <dgm:pt modelId="{83C063B8-19CA-46A1-8A89-E9D59C64D9FB}" type="pres">
      <dgm:prSet presAssocID="{5F13CCDF-25EC-4552-AB55-DF595EB5776F}" presName="sibTrans" presStyleCnt="0"/>
      <dgm:spPr/>
    </dgm:pt>
    <dgm:pt modelId="{95CF15B9-37A7-4769-8AC1-E310683378BE}" type="pres">
      <dgm:prSet presAssocID="{C536F011-9B49-44D7-BFED-0E918C109EBC}" presName="compNode" presStyleCnt="0"/>
      <dgm:spPr/>
    </dgm:pt>
    <dgm:pt modelId="{FC0C39D4-B2E0-4A29-BE7E-E0A5E0554BEB}" type="pres">
      <dgm:prSet presAssocID="{C536F011-9B49-44D7-BFED-0E918C109EBC}"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Forest scene"/>
        </a:ext>
      </dgm:extLst>
    </dgm:pt>
    <dgm:pt modelId="{9FBB0B67-15A5-414C-BFDE-51F157D7CDA9}" type="pres">
      <dgm:prSet presAssocID="{C536F011-9B49-44D7-BFED-0E918C109EBC}" presName="spaceRect" presStyleCnt="0"/>
      <dgm:spPr/>
    </dgm:pt>
    <dgm:pt modelId="{C155F3C8-1EC1-435D-84DE-39B68EC16AA7}" type="pres">
      <dgm:prSet presAssocID="{C536F011-9B49-44D7-BFED-0E918C109EBC}" presName="textRect" presStyleLbl="revTx" presStyleIdx="4" presStyleCnt="5">
        <dgm:presLayoutVars>
          <dgm:chMax val="1"/>
          <dgm:chPref val="1"/>
        </dgm:presLayoutVars>
      </dgm:prSet>
      <dgm:spPr/>
    </dgm:pt>
  </dgm:ptLst>
  <dgm:cxnLst>
    <dgm:cxn modelId="{AF953805-F779-4A6D-9D2C-D0EE467C6B8E}" type="presOf" srcId="{7AD90382-EF3B-4E2E-868C-8724606C21BD}" destId="{C7F13B27-4EED-4739-8C19-96079731280D}" srcOrd="0" destOrd="0" presId="urn:microsoft.com/office/officeart/2018/2/layout/IconLabelList"/>
    <dgm:cxn modelId="{4373C522-03A2-4849-A5A6-3B4F0B72E827}" srcId="{0EFE4FA1-02EF-4876-8643-17B362367315}" destId="{A6AC7EF1-8F13-4D85-B325-7DA6771EDC09}" srcOrd="0" destOrd="0" parTransId="{C0865FE4-D9B3-4F68-9564-4B03E9EEBE93}" sibTransId="{20F17C4E-8D58-4C15-95DB-60A19E24E28F}"/>
    <dgm:cxn modelId="{7CB2C958-56C4-4705-943B-5E39AF6EB350}" type="presOf" srcId="{C536F011-9B49-44D7-BFED-0E918C109EBC}" destId="{C155F3C8-1EC1-435D-84DE-39B68EC16AA7}" srcOrd="0" destOrd="0" presId="urn:microsoft.com/office/officeart/2018/2/layout/IconLabelList"/>
    <dgm:cxn modelId="{11FA877F-9FD7-425A-B99A-A3CBCA921EA3}" type="presOf" srcId="{A6AC7EF1-8F13-4D85-B325-7DA6771EDC09}" destId="{427D50B5-24B3-42ED-9054-677105196211}" srcOrd="0" destOrd="0" presId="urn:microsoft.com/office/officeart/2018/2/layout/IconLabelList"/>
    <dgm:cxn modelId="{DB5F7485-C1DF-417D-A1D6-B921476C6CEF}" type="presOf" srcId="{9263B803-7701-46BA-82A7-3ED54B8A5DEB}" destId="{B1906F1E-1E52-4775-A4DF-05DEF9FE14FE}" srcOrd="0" destOrd="0" presId="urn:microsoft.com/office/officeart/2018/2/layout/IconLabelList"/>
    <dgm:cxn modelId="{DDCA9287-CD90-45BB-85A2-4F65A357D329}" srcId="{0EFE4FA1-02EF-4876-8643-17B362367315}" destId="{765B04E8-1A46-4CAD-983B-92A702835B62}" srcOrd="3" destOrd="0" parTransId="{913F028D-81D8-4A8D-91F9-56F258CB4D7D}" sibTransId="{5F13CCDF-25EC-4552-AB55-DF595EB5776F}"/>
    <dgm:cxn modelId="{30242CC3-CA05-44A3-81DE-3BDA35FF7032}" type="presOf" srcId="{0EFE4FA1-02EF-4876-8643-17B362367315}" destId="{DE40BB5F-C1E3-402F-B4A6-AC997FFE627C}" srcOrd="0" destOrd="0" presId="urn:microsoft.com/office/officeart/2018/2/layout/IconLabelList"/>
    <dgm:cxn modelId="{828BDAC8-CDA4-42DA-94C4-1BDE99E17E37}" srcId="{0EFE4FA1-02EF-4876-8643-17B362367315}" destId="{9263B803-7701-46BA-82A7-3ED54B8A5DEB}" srcOrd="2" destOrd="0" parTransId="{4C2618D6-90D5-43C7-A556-FD875CA01A9E}" sibTransId="{F4BD2528-9639-4AD8-AFF1-AF0942B98ADC}"/>
    <dgm:cxn modelId="{E176B8CB-53FA-402E-B4AE-3490183BC067}" type="presOf" srcId="{765B04E8-1A46-4CAD-983B-92A702835B62}" destId="{24C6F2BE-6BF8-4F67-A9C6-C39A50841493}" srcOrd="0" destOrd="0" presId="urn:microsoft.com/office/officeart/2018/2/layout/IconLabelList"/>
    <dgm:cxn modelId="{7D4B19E5-69FF-41EF-A5E3-7FC210494A81}" srcId="{0EFE4FA1-02EF-4876-8643-17B362367315}" destId="{7AD90382-EF3B-4E2E-868C-8724606C21BD}" srcOrd="1" destOrd="0" parTransId="{D87C1705-C46B-45C0-9B73-EE2D088F2E4F}" sibTransId="{AA8EA36F-3515-4A33-8734-E525BF0F8D4D}"/>
    <dgm:cxn modelId="{224399EE-FE1D-46F8-A66B-E39EB73972C3}" srcId="{0EFE4FA1-02EF-4876-8643-17B362367315}" destId="{C536F011-9B49-44D7-BFED-0E918C109EBC}" srcOrd="4" destOrd="0" parTransId="{BAEBBF17-9854-495C-942B-F95F2602C018}" sibTransId="{5C07DFCE-BE4C-4C79-8D9E-2F59A3553731}"/>
    <dgm:cxn modelId="{1EEF78FE-5318-435A-82CB-8E5B10E814A5}" type="presParOf" srcId="{DE40BB5F-C1E3-402F-B4A6-AC997FFE627C}" destId="{54E2D932-AE57-4745-9EFA-2A0EBC8C8826}" srcOrd="0" destOrd="0" presId="urn:microsoft.com/office/officeart/2018/2/layout/IconLabelList"/>
    <dgm:cxn modelId="{D527D22F-C07B-4C47-A389-A9DA8D0CE0A4}" type="presParOf" srcId="{54E2D932-AE57-4745-9EFA-2A0EBC8C8826}" destId="{5479914A-6E4E-49CB-ACE2-2E14756E399D}" srcOrd="0" destOrd="0" presId="urn:microsoft.com/office/officeart/2018/2/layout/IconLabelList"/>
    <dgm:cxn modelId="{7B7EEF25-6844-484A-B476-5C0790C4DB43}" type="presParOf" srcId="{54E2D932-AE57-4745-9EFA-2A0EBC8C8826}" destId="{576BA077-ADB5-4374-A2E8-FCE9C7EFFD8E}" srcOrd="1" destOrd="0" presId="urn:microsoft.com/office/officeart/2018/2/layout/IconLabelList"/>
    <dgm:cxn modelId="{BCF2DFB3-28A7-43EC-9048-780FA0A07D08}" type="presParOf" srcId="{54E2D932-AE57-4745-9EFA-2A0EBC8C8826}" destId="{427D50B5-24B3-42ED-9054-677105196211}" srcOrd="2" destOrd="0" presId="urn:microsoft.com/office/officeart/2018/2/layout/IconLabelList"/>
    <dgm:cxn modelId="{4655606D-BCB5-498F-A623-44E486508909}" type="presParOf" srcId="{DE40BB5F-C1E3-402F-B4A6-AC997FFE627C}" destId="{CD8834BF-8EB6-493A-92B8-7195EB0A429F}" srcOrd="1" destOrd="0" presId="urn:microsoft.com/office/officeart/2018/2/layout/IconLabelList"/>
    <dgm:cxn modelId="{A88DD5EF-5C87-4BDE-AF27-8D69EA9E3AE7}" type="presParOf" srcId="{DE40BB5F-C1E3-402F-B4A6-AC997FFE627C}" destId="{8EAC0077-3355-416F-AD87-F6CCBEF6E44D}" srcOrd="2" destOrd="0" presId="urn:microsoft.com/office/officeart/2018/2/layout/IconLabelList"/>
    <dgm:cxn modelId="{E18C5ED8-AA43-4E2C-AC5D-DEC7D34F95F2}" type="presParOf" srcId="{8EAC0077-3355-416F-AD87-F6CCBEF6E44D}" destId="{1B2BE2AE-2D62-4088-913E-5226D210DBEF}" srcOrd="0" destOrd="0" presId="urn:microsoft.com/office/officeart/2018/2/layout/IconLabelList"/>
    <dgm:cxn modelId="{42453CF8-B2D8-4BA0-AFF8-0312648078E6}" type="presParOf" srcId="{8EAC0077-3355-416F-AD87-F6CCBEF6E44D}" destId="{7E8D7363-44E0-453B-8C12-E9D43884F17B}" srcOrd="1" destOrd="0" presId="urn:microsoft.com/office/officeart/2018/2/layout/IconLabelList"/>
    <dgm:cxn modelId="{7D8472AD-F1AE-4216-BE9E-85929DA47650}" type="presParOf" srcId="{8EAC0077-3355-416F-AD87-F6CCBEF6E44D}" destId="{C7F13B27-4EED-4739-8C19-96079731280D}" srcOrd="2" destOrd="0" presId="urn:microsoft.com/office/officeart/2018/2/layout/IconLabelList"/>
    <dgm:cxn modelId="{BE5DE63A-F0D0-4B1D-A189-2E9E104FFBBE}" type="presParOf" srcId="{DE40BB5F-C1E3-402F-B4A6-AC997FFE627C}" destId="{981F8C79-31B5-41F2-A830-1EE031D23EB1}" srcOrd="3" destOrd="0" presId="urn:microsoft.com/office/officeart/2018/2/layout/IconLabelList"/>
    <dgm:cxn modelId="{434F6CC2-C5BC-4AD8-B66F-DF6E6CF07CA5}" type="presParOf" srcId="{DE40BB5F-C1E3-402F-B4A6-AC997FFE627C}" destId="{8BBDECE6-5C2F-41D9-A092-9F177AC2CE5C}" srcOrd="4" destOrd="0" presId="urn:microsoft.com/office/officeart/2018/2/layout/IconLabelList"/>
    <dgm:cxn modelId="{CCB049BC-6985-4598-8E0E-7E4D69B8EB98}" type="presParOf" srcId="{8BBDECE6-5C2F-41D9-A092-9F177AC2CE5C}" destId="{CF4BD5A6-3071-40F0-9EB2-1A6CC6AFC1AE}" srcOrd="0" destOrd="0" presId="urn:microsoft.com/office/officeart/2018/2/layout/IconLabelList"/>
    <dgm:cxn modelId="{9541997F-1C82-4769-B2A4-A69EDAE00F85}" type="presParOf" srcId="{8BBDECE6-5C2F-41D9-A092-9F177AC2CE5C}" destId="{DE5BCB7D-E8E2-4CC3-91EA-C1D27E5D3B21}" srcOrd="1" destOrd="0" presId="urn:microsoft.com/office/officeart/2018/2/layout/IconLabelList"/>
    <dgm:cxn modelId="{7BEE0D9F-954D-442C-9A50-F6D373336B31}" type="presParOf" srcId="{8BBDECE6-5C2F-41D9-A092-9F177AC2CE5C}" destId="{B1906F1E-1E52-4775-A4DF-05DEF9FE14FE}" srcOrd="2" destOrd="0" presId="urn:microsoft.com/office/officeart/2018/2/layout/IconLabelList"/>
    <dgm:cxn modelId="{2D777DC3-1EFD-42F6-8EE4-B0C32CCECA63}" type="presParOf" srcId="{DE40BB5F-C1E3-402F-B4A6-AC997FFE627C}" destId="{DBE4FB29-A36D-4FD1-9FCE-01E318FFC87F}" srcOrd="5" destOrd="0" presId="urn:microsoft.com/office/officeart/2018/2/layout/IconLabelList"/>
    <dgm:cxn modelId="{FFF783EB-50EA-4A55-A07D-521B20D586E4}" type="presParOf" srcId="{DE40BB5F-C1E3-402F-B4A6-AC997FFE627C}" destId="{3C982D65-6517-4939-9BED-360AF58C9E3C}" srcOrd="6" destOrd="0" presId="urn:microsoft.com/office/officeart/2018/2/layout/IconLabelList"/>
    <dgm:cxn modelId="{917165AE-5F4C-417A-9B1A-6A33E8F7F214}" type="presParOf" srcId="{3C982D65-6517-4939-9BED-360AF58C9E3C}" destId="{59D60536-A7EB-4A1A-A5CE-0170F08F8B16}" srcOrd="0" destOrd="0" presId="urn:microsoft.com/office/officeart/2018/2/layout/IconLabelList"/>
    <dgm:cxn modelId="{A830D875-6E47-4FFC-A249-26B1891978CF}" type="presParOf" srcId="{3C982D65-6517-4939-9BED-360AF58C9E3C}" destId="{BCA29EA3-2DC6-4CF7-A870-A321F2900282}" srcOrd="1" destOrd="0" presId="urn:microsoft.com/office/officeart/2018/2/layout/IconLabelList"/>
    <dgm:cxn modelId="{AD3E98F7-72E6-4C5D-B8D4-70B06DA69008}" type="presParOf" srcId="{3C982D65-6517-4939-9BED-360AF58C9E3C}" destId="{24C6F2BE-6BF8-4F67-A9C6-C39A50841493}" srcOrd="2" destOrd="0" presId="urn:microsoft.com/office/officeart/2018/2/layout/IconLabelList"/>
    <dgm:cxn modelId="{B37BCE67-0215-4DAC-8571-03A5DDD7DF19}" type="presParOf" srcId="{DE40BB5F-C1E3-402F-B4A6-AC997FFE627C}" destId="{83C063B8-19CA-46A1-8A89-E9D59C64D9FB}" srcOrd="7" destOrd="0" presId="urn:microsoft.com/office/officeart/2018/2/layout/IconLabelList"/>
    <dgm:cxn modelId="{D8B585BB-C835-440D-9C8B-47EA0F2B53B8}" type="presParOf" srcId="{DE40BB5F-C1E3-402F-B4A6-AC997FFE627C}" destId="{95CF15B9-37A7-4769-8AC1-E310683378BE}" srcOrd="8" destOrd="0" presId="urn:microsoft.com/office/officeart/2018/2/layout/IconLabelList"/>
    <dgm:cxn modelId="{0170D711-4835-44EF-BF3F-9067A81E187A}" type="presParOf" srcId="{95CF15B9-37A7-4769-8AC1-E310683378BE}" destId="{FC0C39D4-B2E0-4A29-BE7E-E0A5E0554BEB}" srcOrd="0" destOrd="0" presId="urn:microsoft.com/office/officeart/2018/2/layout/IconLabelList"/>
    <dgm:cxn modelId="{9A27DE44-55AC-4A34-ADF3-FEABFDF07A11}" type="presParOf" srcId="{95CF15B9-37A7-4769-8AC1-E310683378BE}" destId="{9FBB0B67-15A5-414C-BFDE-51F157D7CDA9}" srcOrd="1" destOrd="0" presId="urn:microsoft.com/office/officeart/2018/2/layout/IconLabelList"/>
    <dgm:cxn modelId="{91C6157C-9D84-4D1A-AD7C-394CE0E11748}" type="presParOf" srcId="{95CF15B9-37A7-4769-8AC1-E310683378BE}" destId="{C155F3C8-1EC1-435D-84DE-39B68EC16AA7}"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0EE58E2-E10F-48FD-A812-D080BF6AF4EF}" type="doc">
      <dgm:prSet loTypeId="urn:microsoft.com/office/officeart/2018/2/layout/IconVerticalSolidList" loCatId="icon" qsTypeId="urn:microsoft.com/office/officeart/2005/8/quickstyle/simple1" qsCatId="simple" csTypeId="urn:microsoft.com/office/officeart/2018/5/colors/Iconchunking_neutralicontext_accent1_2" csCatId="accent1" phldr="1"/>
      <dgm:spPr/>
      <dgm:t>
        <a:bodyPr/>
        <a:lstStyle/>
        <a:p>
          <a:endParaRPr lang="en-US"/>
        </a:p>
      </dgm:t>
    </dgm:pt>
    <dgm:pt modelId="{3917A44F-3C74-472E-BA9B-651D5AA0E068}">
      <dgm:prSet/>
      <dgm:spPr/>
      <dgm:t>
        <a:bodyPr/>
        <a:lstStyle/>
        <a:p>
          <a:pPr>
            <a:lnSpc>
              <a:spcPct val="100000"/>
            </a:lnSpc>
          </a:pPr>
          <a:r>
            <a:rPr lang="en-US">
              <a:latin typeface="Times New Roman" panose="02020603050405020304" pitchFamily="18" charset="0"/>
              <a:cs typeface="Times New Roman" panose="02020603050405020304" pitchFamily="18" charset="0"/>
            </a:rPr>
            <a:t>Unlabeled data set will be compiled and cleaned (November – December 2022)</a:t>
          </a:r>
          <a:endParaRPr lang="en-US" dirty="0">
            <a:latin typeface="Times New Roman" panose="02020603050405020304" pitchFamily="18" charset="0"/>
            <a:cs typeface="Times New Roman" panose="02020603050405020304" pitchFamily="18" charset="0"/>
          </a:endParaRPr>
        </a:p>
      </dgm:t>
    </dgm:pt>
    <dgm:pt modelId="{E0F7AC1B-C3EB-4197-B880-7C28AF4FDB24}" type="parTrans" cxnId="{EFDACEF5-9321-467C-82FA-0DB257735999}">
      <dgm:prSet/>
      <dgm:spPr/>
      <dgm:t>
        <a:bodyPr/>
        <a:lstStyle/>
        <a:p>
          <a:endParaRPr lang="en-US"/>
        </a:p>
      </dgm:t>
    </dgm:pt>
    <dgm:pt modelId="{6E397079-AFBE-4166-B981-33EDB7ED3536}" type="sibTrans" cxnId="{EFDACEF5-9321-467C-82FA-0DB257735999}">
      <dgm:prSet/>
      <dgm:spPr/>
      <dgm:t>
        <a:bodyPr/>
        <a:lstStyle/>
        <a:p>
          <a:endParaRPr lang="en-US"/>
        </a:p>
      </dgm:t>
    </dgm:pt>
    <dgm:pt modelId="{57C0A067-2947-44CA-AE4F-732AE1AFD5EF}">
      <dgm:prSet/>
      <dgm:spPr/>
      <dgm:t>
        <a:bodyPr/>
        <a:lstStyle/>
        <a:p>
          <a:pPr>
            <a:lnSpc>
              <a:spcPct val="100000"/>
            </a:lnSpc>
          </a:pPr>
          <a:r>
            <a:rPr lang="en-US">
              <a:latin typeface="Times New Roman" panose="02020603050405020304" pitchFamily="18" charset="0"/>
              <a:cs typeface="Times New Roman" panose="02020603050405020304" pitchFamily="18" charset="0"/>
            </a:rPr>
            <a:t>Data will be fed to the selected, best performing model, for prediction (January-February 2023)</a:t>
          </a:r>
          <a:endParaRPr lang="en-US" dirty="0">
            <a:latin typeface="Times New Roman" panose="02020603050405020304" pitchFamily="18" charset="0"/>
            <a:cs typeface="Times New Roman" panose="02020603050405020304" pitchFamily="18" charset="0"/>
          </a:endParaRPr>
        </a:p>
      </dgm:t>
    </dgm:pt>
    <dgm:pt modelId="{78DEFC06-E69D-4930-A157-A9061798FD2A}" type="parTrans" cxnId="{97C594B7-2471-4C4D-B215-B87BD90EC021}">
      <dgm:prSet/>
      <dgm:spPr/>
      <dgm:t>
        <a:bodyPr/>
        <a:lstStyle/>
        <a:p>
          <a:endParaRPr lang="en-US"/>
        </a:p>
      </dgm:t>
    </dgm:pt>
    <dgm:pt modelId="{8C56681B-982E-4FC1-8946-6BC1CBFD4240}" type="sibTrans" cxnId="{97C594B7-2471-4C4D-B215-B87BD90EC021}">
      <dgm:prSet/>
      <dgm:spPr/>
      <dgm:t>
        <a:bodyPr/>
        <a:lstStyle/>
        <a:p>
          <a:endParaRPr lang="en-US"/>
        </a:p>
      </dgm:t>
    </dgm:pt>
    <dgm:pt modelId="{8BD8A7F6-C8AF-4694-91A7-287CACFF375A}">
      <dgm:prSet custT="1"/>
      <dgm:spPr/>
      <dgm:t>
        <a:bodyPr/>
        <a:lstStyle/>
        <a:p>
          <a:pPr>
            <a:lnSpc>
              <a:spcPct val="100000"/>
            </a:lnSpc>
          </a:pPr>
          <a:r>
            <a:rPr lang="en-US" sz="2100">
              <a:latin typeface="Times New Roman" panose="02020603050405020304" pitchFamily="18" charset="0"/>
              <a:cs typeface="Times New Roman" panose="02020603050405020304" pitchFamily="18" charset="0"/>
            </a:rPr>
            <a:t>Results will be carefully inspected using traditional methods with the help of geologist and experts</a:t>
          </a:r>
          <a:endParaRPr lang="en-US" sz="2100" dirty="0">
            <a:latin typeface="Times New Roman" panose="02020603050405020304" pitchFamily="18" charset="0"/>
            <a:cs typeface="Times New Roman" panose="02020603050405020304" pitchFamily="18" charset="0"/>
          </a:endParaRPr>
        </a:p>
      </dgm:t>
    </dgm:pt>
    <dgm:pt modelId="{EB04DEC1-A961-49ED-9D1A-D47C9783C39F}" type="parTrans" cxnId="{8336BA79-A4B3-4627-9D72-319B16CA59B2}">
      <dgm:prSet/>
      <dgm:spPr/>
      <dgm:t>
        <a:bodyPr/>
        <a:lstStyle/>
        <a:p>
          <a:endParaRPr lang="en-US"/>
        </a:p>
      </dgm:t>
    </dgm:pt>
    <dgm:pt modelId="{A568B5EA-AD4B-437A-AE60-AC4271C0A414}" type="sibTrans" cxnId="{8336BA79-A4B3-4627-9D72-319B16CA59B2}">
      <dgm:prSet/>
      <dgm:spPr/>
      <dgm:t>
        <a:bodyPr/>
        <a:lstStyle/>
        <a:p>
          <a:endParaRPr lang="en-US"/>
        </a:p>
      </dgm:t>
    </dgm:pt>
    <dgm:pt modelId="{45F68027-A06D-734A-B149-6F686544E610}">
      <dgm:prSet/>
      <dgm:spPr/>
      <dgm:t>
        <a:bodyPr/>
        <a:lstStyle/>
        <a:p>
          <a:pPr>
            <a:lnSpc>
              <a:spcPct val="100000"/>
            </a:lnSpc>
          </a:pPr>
          <a:endParaRPr lang="en-US"/>
        </a:p>
      </dgm:t>
    </dgm:pt>
    <dgm:pt modelId="{C6FD021E-E3C6-C24A-A906-D455C9C9E626}" type="parTrans" cxnId="{1FCA2EC6-0C61-6E4B-95BD-8A9B2658E3B9}">
      <dgm:prSet/>
      <dgm:spPr/>
      <dgm:t>
        <a:bodyPr/>
        <a:lstStyle/>
        <a:p>
          <a:endParaRPr lang="en-US"/>
        </a:p>
      </dgm:t>
    </dgm:pt>
    <dgm:pt modelId="{C556F903-0F86-3C4A-82F2-EB094261F580}" type="sibTrans" cxnId="{1FCA2EC6-0C61-6E4B-95BD-8A9B2658E3B9}">
      <dgm:prSet/>
      <dgm:spPr/>
      <dgm:t>
        <a:bodyPr/>
        <a:lstStyle/>
        <a:p>
          <a:endParaRPr lang="en-US"/>
        </a:p>
      </dgm:t>
    </dgm:pt>
    <dgm:pt modelId="{0292908E-825B-423C-913D-5629959AFDE8}" type="pres">
      <dgm:prSet presAssocID="{00EE58E2-E10F-48FD-A812-D080BF6AF4EF}" presName="root" presStyleCnt="0">
        <dgm:presLayoutVars>
          <dgm:dir/>
          <dgm:resizeHandles val="exact"/>
        </dgm:presLayoutVars>
      </dgm:prSet>
      <dgm:spPr/>
    </dgm:pt>
    <dgm:pt modelId="{2C1F1337-11F9-4665-ACB1-7FD5755FA4BB}" type="pres">
      <dgm:prSet presAssocID="{3917A44F-3C74-472E-BA9B-651D5AA0E068}" presName="compNode" presStyleCnt="0"/>
      <dgm:spPr/>
    </dgm:pt>
    <dgm:pt modelId="{3933C708-60B3-4370-B7C1-5E16AF56A798}" type="pres">
      <dgm:prSet presAssocID="{3917A44F-3C74-472E-BA9B-651D5AA0E068}" presName="bgRect" presStyleLbl="bgShp" presStyleIdx="0" presStyleCnt="4"/>
      <dgm:spPr/>
    </dgm:pt>
    <dgm:pt modelId="{9728264D-AB47-4C89-9523-B58E31DEAFDD}" type="pres">
      <dgm:prSet presAssocID="{3917A44F-3C74-472E-BA9B-651D5AA0E06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7D517F0C-24A6-47B2-ADB0-134DD2D50D3D}" type="pres">
      <dgm:prSet presAssocID="{3917A44F-3C74-472E-BA9B-651D5AA0E068}" presName="spaceRect" presStyleCnt="0"/>
      <dgm:spPr/>
    </dgm:pt>
    <dgm:pt modelId="{FC9216CC-BE21-46D5-B7F9-2FA148191194}" type="pres">
      <dgm:prSet presAssocID="{3917A44F-3C74-472E-BA9B-651D5AA0E068}" presName="parTx" presStyleLbl="revTx" presStyleIdx="0" presStyleCnt="4">
        <dgm:presLayoutVars>
          <dgm:chMax val="0"/>
          <dgm:chPref val="0"/>
        </dgm:presLayoutVars>
      </dgm:prSet>
      <dgm:spPr/>
    </dgm:pt>
    <dgm:pt modelId="{1FDD8F91-0203-4D62-8C3E-AFB4A48D6046}" type="pres">
      <dgm:prSet presAssocID="{6E397079-AFBE-4166-B981-33EDB7ED3536}" presName="sibTrans" presStyleCnt="0"/>
      <dgm:spPr/>
    </dgm:pt>
    <dgm:pt modelId="{6AFF61BD-5A64-4DD6-8DF3-0B6063ABDE5A}" type="pres">
      <dgm:prSet presAssocID="{57C0A067-2947-44CA-AE4F-732AE1AFD5EF}" presName="compNode" presStyleCnt="0"/>
      <dgm:spPr/>
    </dgm:pt>
    <dgm:pt modelId="{7408728B-3C00-47F6-8D73-8B722FAA6ADF}" type="pres">
      <dgm:prSet presAssocID="{57C0A067-2947-44CA-AE4F-732AE1AFD5EF}" presName="bgRect" presStyleLbl="bgShp" presStyleIdx="1" presStyleCnt="4"/>
      <dgm:spPr/>
    </dgm:pt>
    <dgm:pt modelId="{97E7509E-8F7E-4ED3-8FBB-1B10D0A9F590}" type="pres">
      <dgm:prSet presAssocID="{57C0A067-2947-44CA-AE4F-732AE1AFD5E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2405F48F-FFEA-4FB4-94D4-B30D3B1E6B3A}" type="pres">
      <dgm:prSet presAssocID="{57C0A067-2947-44CA-AE4F-732AE1AFD5EF}" presName="spaceRect" presStyleCnt="0"/>
      <dgm:spPr/>
    </dgm:pt>
    <dgm:pt modelId="{230148A5-D933-494E-A404-097A5D8873C7}" type="pres">
      <dgm:prSet presAssocID="{57C0A067-2947-44CA-AE4F-732AE1AFD5EF}" presName="parTx" presStyleLbl="revTx" presStyleIdx="1" presStyleCnt="4">
        <dgm:presLayoutVars>
          <dgm:chMax val="0"/>
          <dgm:chPref val="0"/>
        </dgm:presLayoutVars>
      </dgm:prSet>
      <dgm:spPr/>
    </dgm:pt>
    <dgm:pt modelId="{156A9DE8-0132-4CDA-A248-3A0CAD624C26}" type="pres">
      <dgm:prSet presAssocID="{8C56681B-982E-4FC1-8946-6BC1CBFD4240}" presName="sibTrans" presStyleCnt="0"/>
      <dgm:spPr/>
    </dgm:pt>
    <dgm:pt modelId="{568D803D-D6CB-45DA-ADDE-81245A8DFB20}" type="pres">
      <dgm:prSet presAssocID="{8BD8A7F6-C8AF-4694-91A7-287CACFF375A}" presName="compNode" presStyleCnt="0"/>
      <dgm:spPr/>
    </dgm:pt>
    <dgm:pt modelId="{36EDE9D9-5D41-419E-92ED-99BD3A79DCB9}" type="pres">
      <dgm:prSet presAssocID="{8BD8A7F6-C8AF-4694-91A7-287CACFF375A}" presName="bgRect" presStyleLbl="bgShp" presStyleIdx="2" presStyleCnt="4"/>
      <dgm:spPr/>
    </dgm:pt>
    <dgm:pt modelId="{1C05C493-3E2A-459A-A44D-9886F02BD57E}" type="pres">
      <dgm:prSet presAssocID="{8BD8A7F6-C8AF-4694-91A7-287CACFF375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icroscope"/>
        </a:ext>
      </dgm:extLst>
    </dgm:pt>
    <dgm:pt modelId="{28DEB4E8-606D-4D95-969F-E5C3E32D1A71}" type="pres">
      <dgm:prSet presAssocID="{8BD8A7F6-C8AF-4694-91A7-287CACFF375A}" presName="spaceRect" presStyleCnt="0"/>
      <dgm:spPr/>
    </dgm:pt>
    <dgm:pt modelId="{D6BA9ED6-9DD9-4D61-9850-9515A1F8A9C5}" type="pres">
      <dgm:prSet presAssocID="{8BD8A7F6-C8AF-4694-91A7-287CACFF375A}" presName="parTx" presStyleLbl="revTx" presStyleIdx="2" presStyleCnt="4">
        <dgm:presLayoutVars>
          <dgm:chMax val="0"/>
          <dgm:chPref val="0"/>
        </dgm:presLayoutVars>
      </dgm:prSet>
      <dgm:spPr/>
    </dgm:pt>
    <dgm:pt modelId="{2094303E-B5A7-584D-8C48-4C2C53149301}" type="pres">
      <dgm:prSet presAssocID="{A568B5EA-AD4B-437A-AE60-AC4271C0A414}" presName="sibTrans" presStyleCnt="0"/>
      <dgm:spPr/>
    </dgm:pt>
    <dgm:pt modelId="{1E3FD591-3524-DB4D-9CDA-74F871083D90}" type="pres">
      <dgm:prSet presAssocID="{45F68027-A06D-734A-B149-6F686544E610}" presName="compNode" presStyleCnt="0"/>
      <dgm:spPr/>
    </dgm:pt>
    <dgm:pt modelId="{4BF84649-45E8-514B-B27C-4E1EC6A2AF4A}" type="pres">
      <dgm:prSet presAssocID="{45F68027-A06D-734A-B149-6F686544E610}" presName="bgRect" presStyleLbl="bgShp" presStyleIdx="3" presStyleCnt="4" custLinFactNeighborX="0" custLinFactNeighborY="13383"/>
      <dgm:spPr/>
    </dgm:pt>
    <dgm:pt modelId="{0200FC41-CCD0-734C-B179-6EA9FBFCFDA3}" type="pres">
      <dgm:prSet presAssocID="{45F68027-A06D-734A-B149-6F686544E610}"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Lst>
          </a:blip>
          <a:srcRect/>
          <a:stretch>
            <a:fillRect l="-39000" r="-39000"/>
          </a:stretch>
        </a:blipFill>
      </dgm:spPr>
    </dgm:pt>
    <dgm:pt modelId="{0B1219E9-4124-EC4D-B6B1-EBE1C3C966EC}" type="pres">
      <dgm:prSet presAssocID="{45F68027-A06D-734A-B149-6F686544E610}" presName="spaceRect" presStyleCnt="0"/>
      <dgm:spPr/>
    </dgm:pt>
    <dgm:pt modelId="{15105CC7-EF99-A845-85DC-E48E7A6A15A2}" type="pres">
      <dgm:prSet presAssocID="{45F68027-A06D-734A-B149-6F686544E610}" presName="parTx" presStyleLbl="revTx" presStyleIdx="3" presStyleCnt="4">
        <dgm:presLayoutVars>
          <dgm:chMax val="0"/>
          <dgm:chPref val="0"/>
        </dgm:presLayoutVars>
      </dgm:prSet>
      <dgm:spPr/>
    </dgm:pt>
  </dgm:ptLst>
  <dgm:cxnLst>
    <dgm:cxn modelId="{4495C230-455D-F046-9211-C3A063E2EC66}" type="presOf" srcId="{57C0A067-2947-44CA-AE4F-732AE1AFD5EF}" destId="{230148A5-D933-494E-A404-097A5D8873C7}" srcOrd="0" destOrd="0" presId="urn:microsoft.com/office/officeart/2018/2/layout/IconVerticalSolidList"/>
    <dgm:cxn modelId="{35384032-6CB5-4F4C-8A91-E243E0E09AD2}" type="presOf" srcId="{3917A44F-3C74-472E-BA9B-651D5AA0E068}" destId="{FC9216CC-BE21-46D5-B7F9-2FA148191194}" srcOrd="0" destOrd="0" presId="urn:microsoft.com/office/officeart/2018/2/layout/IconVerticalSolidList"/>
    <dgm:cxn modelId="{0146375B-79D7-234C-B13A-D87C647B5DC8}" type="presOf" srcId="{00EE58E2-E10F-48FD-A812-D080BF6AF4EF}" destId="{0292908E-825B-423C-913D-5629959AFDE8}" srcOrd="0" destOrd="0" presId="urn:microsoft.com/office/officeart/2018/2/layout/IconVerticalSolidList"/>
    <dgm:cxn modelId="{9D8C0A68-26DF-924A-B330-C444DC818D0E}" type="presOf" srcId="{8BD8A7F6-C8AF-4694-91A7-287CACFF375A}" destId="{D6BA9ED6-9DD9-4D61-9850-9515A1F8A9C5}" srcOrd="0" destOrd="0" presId="urn:microsoft.com/office/officeart/2018/2/layout/IconVerticalSolidList"/>
    <dgm:cxn modelId="{8336BA79-A4B3-4627-9D72-319B16CA59B2}" srcId="{00EE58E2-E10F-48FD-A812-D080BF6AF4EF}" destId="{8BD8A7F6-C8AF-4694-91A7-287CACFF375A}" srcOrd="2" destOrd="0" parTransId="{EB04DEC1-A961-49ED-9D1A-D47C9783C39F}" sibTransId="{A568B5EA-AD4B-437A-AE60-AC4271C0A414}"/>
    <dgm:cxn modelId="{97C594B7-2471-4C4D-B215-B87BD90EC021}" srcId="{00EE58E2-E10F-48FD-A812-D080BF6AF4EF}" destId="{57C0A067-2947-44CA-AE4F-732AE1AFD5EF}" srcOrd="1" destOrd="0" parTransId="{78DEFC06-E69D-4930-A157-A9061798FD2A}" sibTransId="{8C56681B-982E-4FC1-8946-6BC1CBFD4240}"/>
    <dgm:cxn modelId="{1FCA2EC6-0C61-6E4B-95BD-8A9B2658E3B9}" srcId="{00EE58E2-E10F-48FD-A812-D080BF6AF4EF}" destId="{45F68027-A06D-734A-B149-6F686544E610}" srcOrd="3" destOrd="0" parTransId="{C6FD021E-E3C6-C24A-A906-D455C9C9E626}" sibTransId="{C556F903-0F86-3C4A-82F2-EB094261F580}"/>
    <dgm:cxn modelId="{7B3121EE-C5EE-BF47-A472-B69E66947A4F}" type="presOf" srcId="{45F68027-A06D-734A-B149-6F686544E610}" destId="{15105CC7-EF99-A845-85DC-E48E7A6A15A2}" srcOrd="0" destOrd="0" presId="urn:microsoft.com/office/officeart/2018/2/layout/IconVerticalSolidList"/>
    <dgm:cxn modelId="{EFDACEF5-9321-467C-82FA-0DB257735999}" srcId="{00EE58E2-E10F-48FD-A812-D080BF6AF4EF}" destId="{3917A44F-3C74-472E-BA9B-651D5AA0E068}" srcOrd="0" destOrd="0" parTransId="{E0F7AC1B-C3EB-4197-B880-7C28AF4FDB24}" sibTransId="{6E397079-AFBE-4166-B981-33EDB7ED3536}"/>
    <dgm:cxn modelId="{72980D6B-8FE0-6E4D-9F22-ABBF08190187}" type="presParOf" srcId="{0292908E-825B-423C-913D-5629959AFDE8}" destId="{2C1F1337-11F9-4665-ACB1-7FD5755FA4BB}" srcOrd="0" destOrd="0" presId="urn:microsoft.com/office/officeart/2018/2/layout/IconVerticalSolidList"/>
    <dgm:cxn modelId="{B31A530A-6606-5446-8E22-25CA75266351}" type="presParOf" srcId="{2C1F1337-11F9-4665-ACB1-7FD5755FA4BB}" destId="{3933C708-60B3-4370-B7C1-5E16AF56A798}" srcOrd="0" destOrd="0" presId="urn:microsoft.com/office/officeart/2018/2/layout/IconVerticalSolidList"/>
    <dgm:cxn modelId="{70261F08-4F58-534A-95A6-5F0D3C86AF1B}" type="presParOf" srcId="{2C1F1337-11F9-4665-ACB1-7FD5755FA4BB}" destId="{9728264D-AB47-4C89-9523-B58E31DEAFDD}" srcOrd="1" destOrd="0" presId="urn:microsoft.com/office/officeart/2018/2/layout/IconVerticalSolidList"/>
    <dgm:cxn modelId="{5BEF8F07-5C15-0045-92EB-2D2A6205BBF9}" type="presParOf" srcId="{2C1F1337-11F9-4665-ACB1-7FD5755FA4BB}" destId="{7D517F0C-24A6-47B2-ADB0-134DD2D50D3D}" srcOrd="2" destOrd="0" presId="urn:microsoft.com/office/officeart/2018/2/layout/IconVerticalSolidList"/>
    <dgm:cxn modelId="{E83B8D06-6F44-C343-846A-5DFABD0F16BB}" type="presParOf" srcId="{2C1F1337-11F9-4665-ACB1-7FD5755FA4BB}" destId="{FC9216CC-BE21-46D5-B7F9-2FA148191194}" srcOrd="3" destOrd="0" presId="urn:microsoft.com/office/officeart/2018/2/layout/IconVerticalSolidList"/>
    <dgm:cxn modelId="{276C69EB-8C7B-6B46-B45B-3E10B37094FC}" type="presParOf" srcId="{0292908E-825B-423C-913D-5629959AFDE8}" destId="{1FDD8F91-0203-4D62-8C3E-AFB4A48D6046}" srcOrd="1" destOrd="0" presId="urn:microsoft.com/office/officeart/2018/2/layout/IconVerticalSolidList"/>
    <dgm:cxn modelId="{8AE1BAF0-5D55-7348-A458-E610112E293F}" type="presParOf" srcId="{0292908E-825B-423C-913D-5629959AFDE8}" destId="{6AFF61BD-5A64-4DD6-8DF3-0B6063ABDE5A}" srcOrd="2" destOrd="0" presId="urn:microsoft.com/office/officeart/2018/2/layout/IconVerticalSolidList"/>
    <dgm:cxn modelId="{8D645024-7AF5-484D-9932-F4E889B80F8D}" type="presParOf" srcId="{6AFF61BD-5A64-4DD6-8DF3-0B6063ABDE5A}" destId="{7408728B-3C00-47F6-8D73-8B722FAA6ADF}" srcOrd="0" destOrd="0" presId="urn:microsoft.com/office/officeart/2018/2/layout/IconVerticalSolidList"/>
    <dgm:cxn modelId="{DD707563-92E4-7446-8669-FF1BC6CD4B74}" type="presParOf" srcId="{6AFF61BD-5A64-4DD6-8DF3-0B6063ABDE5A}" destId="{97E7509E-8F7E-4ED3-8FBB-1B10D0A9F590}" srcOrd="1" destOrd="0" presId="urn:microsoft.com/office/officeart/2018/2/layout/IconVerticalSolidList"/>
    <dgm:cxn modelId="{200D622F-BA95-6444-AC26-AF834A1F9C39}" type="presParOf" srcId="{6AFF61BD-5A64-4DD6-8DF3-0B6063ABDE5A}" destId="{2405F48F-FFEA-4FB4-94D4-B30D3B1E6B3A}" srcOrd="2" destOrd="0" presId="urn:microsoft.com/office/officeart/2018/2/layout/IconVerticalSolidList"/>
    <dgm:cxn modelId="{6879F474-693F-0C4D-B544-5E7309EB5CEB}" type="presParOf" srcId="{6AFF61BD-5A64-4DD6-8DF3-0B6063ABDE5A}" destId="{230148A5-D933-494E-A404-097A5D8873C7}" srcOrd="3" destOrd="0" presId="urn:microsoft.com/office/officeart/2018/2/layout/IconVerticalSolidList"/>
    <dgm:cxn modelId="{63C839DE-CC8B-5247-85B8-2A1221472ED1}" type="presParOf" srcId="{0292908E-825B-423C-913D-5629959AFDE8}" destId="{156A9DE8-0132-4CDA-A248-3A0CAD624C26}" srcOrd="3" destOrd="0" presId="urn:microsoft.com/office/officeart/2018/2/layout/IconVerticalSolidList"/>
    <dgm:cxn modelId="{DB8740C2-4BF2-7943-90FC-B228DA64000C}" type="presParOf" srcId="{0292908E-825B-423C-913D-5629959AFDE8}" destId="{568D803D-D6CB-45DA-ADDE-81245A8DFB20}" srcOrd="4" destOrd="0" presId="urn:microsoft.com/office/officeart/2018/2/layout/IconVerticalSolidList"/>
    <dgm:cxn modelId="{9DD0DD0F-2CBF-AE4F-BE60-DB3B68EA4664}" type="presParOf" srcId="{568D803D-D6CB-45DA-ADDE-81245A8DFB20}" destId="{36EDE9D9-5D41-419E-92ED-99BD3A79DCB9}" srcOrd="0" destOrd="0" presId="urn:microsoft.com/office/officeart/2018/2/layout/IconVerticalSolidList"/>
    <dgm:cxn modelId="{BBEA15C7-7C02-A941-A5FE-65968A29DE8C}" type="presParOf" srcId="{568D803D-D6CB-45DA-ADDE-81245A8DFB20}" destId="{1C05C493-3E2A-459A-A44D-9886F02BD57E}" srcOrd="1" destOrd="0" presId="urn:microsoft.com/office/officeart/2018/2/layout/IconVerticalSolidList"/>
    <dgm:cxn modelId="{0E059B67-F0FA-8546-8446-0A31798E8657}" type="presParOf" srcId="{568D803D-D6CB-45DA-ADDE-81245A8DFB20}" destId="{28DEB4E8-606D-4D95-969F-E5C3E32D1A71}" srcOrd="2" destOrd="0" presId="urn:microsoft.com/office/officeart/2018/2/layout/IconVerticalSolidList"/>
    <dgm:cxn modelId="{34B01026-D2B4-9347-BBE1-401E42224051}" type="presParOf" srcId="{568D803D-D6CB-45DA-ADDE-81245A8DFB20}" destId="{D6BA9ED6-9DD9-4D61-9850-9515A1F8A9C5}" srcOrd="3" destOrd="0" presId="urn:microsoft.com/office/officeart/2018/2/layout/IconVerticalSolidList"/>
    <dgm:cxn modelId="{23136F43-4BB0-B04F-96E0-CA5CEDCBFEDE}" type="presParOf" srcId="{0292908E-825B-423C-913D-5629959AFDE8}" destId="{2094303E-B5A7-584D-8C48-4C2C53149301}" srcOrd="5" destOrd="0" presId="urn:microsoft.com/office/officeart/2018/2/layout/IconVerticalSolidList"/>
    <dgm:cxn modelId="{2D81B4AE-64A6-C34F-885E-5B83F5EE9133}" type="presParOf" srcId="{0292908E-825B-423C-913D-5629959AFDE8}" destId="{1E3FD591-3524-DB4D-9CDA-74F871083D90}" srcOrd="6" destOrd="0" presId="urn:microsoft.com/office/officeart/2018/2/layout/IconVerticalSolidList"/>
    <dgm:cxn modelId="{43DE6860-9C61-0648-8551-CD08AC9674C6}" type="presParOf" srcId="{1E3FD591-3524-DB4D-9CDA-74F871083D90}" destId="{4BF84649-45E8-514B-B27C-4E1EC6A2AF4A}" srcOrd="0" destOrd="0" presId="urn:microsoft.com/office/officeart/2018/2/layout/IconVerticalSolidList"/>
    <dgm:cxn modelId="{3C28F5DC-D149-2E4D-8224-AB153DF0E8DD}" type="presParOf" srcId="{1E3FD591-3524-DB4D-9CDA-74F871083D90}" destId="{0200FC41-CCD0-734C-B179-6EA9FBFCFDA3}" srcOrd="1" destOrd="0" presId="urn:microsoft.com/office/officeart/2018/2/layout/IconVerticalSolidList"/>
    <dgm:cxn modelId="{BCBD8C9B-29B2-A841-8275-6C8A424C7979}" type="presParOf" srcId="{1E3FD591-3524-DB4D-9CDA-74F871083D90}" destId="{0B1219E9-4124-EC4D-B6B1-EBE1C3C966EC}" srcOrd="2" destOrd="0" presId="urn:microsoft.com/office/officeart/2018/2/layout/IconVerticalSolidList"/>
    <dgm:cxn modelId="{60607316-75D2-5B40-9835-91CECAF950E9}" type="presParOf" srcId="{1E3FD591-3524-DB4D-9CDA-74F871083D90}" destId="{15105CC7-EF99-A845-85DC-E48E7A6A15A2}"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79914A-6E4E-49CB-ACE2-2E14756E399D}">
      <dsp:nvSpPr>
        <dsp:cNvPr id="0" name=""/>
        <dsp:cNvSpPr/>
      </dsp:nvSpPr>
      <dsp:spPr>
        <a:xfrm>
          <a:off x="632938" y="220506"/>
          <a:ext cx="754628" cy="7546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27D50B5-24B3-42ED-9054-677105196211}">
      <dsp:nvSpPr>
        <dsp:cNvPr id="0" name=""/>
        <dsp:cNvSpPr/>
      </dsp:nvSpPr>
      <dsp:spPr>
        <a:xfrm>
          <a:off x="171776" y="1316763"/>
          <a:ext cx="1676953" cy="1180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Small portion of labeled data is being explore</a:t>
          </a:r>
        </a:p>
      </dsp:txBody>
      <dsp:txXfrm>
        <a:off x="171776" y="1316763"/>
        <a:ext cx="1676953" cy="1180417"/>
      </dsp:txXfrm>
    </dsp:sp>
    <dsp:sp modelId="{1B2BE2AE-2D62-4088-913E-5226D210DBEF}">
      <dsp:nvSpPr>
        <dsp:cNvPr id="0" name=""/>
        <dsp:cNvSpPr/>
      </dsp:nvSpPr>
      <dsp:spPr>
        <a:xfrm>
          <a:off x="2603358" y="220506"/>
          <a:ext cx="754628" cy="7546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7F13B27-4EED-4739-8C19-96079731280D}">
      <dsp:nvSpPr>
        <dsp:cNvPr id="0" name=""/>
        <dsp:cNvSpPr/>
      </dsp:nvSpPr>
      <dsp:spPr>
        <a:xfrm>
          <a:off x="2142195" y="1316763"/>
          <a:ext cx="1676953" cy="1180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The data is being cleaned and outliers are analyzed closely with the experts</a:t>
          </a:r>
        </a:p>
      </dsp:txBody>
      <dsp:txXfrm>
        <a:off x="2142195" y="1316763"/>
        <a:ext cx="1676953" cy="1180417"/>
      </dsp:txXfrm>
    </dsp:sp>
    <dsp:sp modelId="{CF4BD5A6-3071-40F0-9EB2-1A6CC6AFC1AE}">
      <dsp:nvSpPr>
        <dsp:cNvPr id="0" name=""/>
        <dsp:cNvSpPr/>
      </dsp:nvSpPr>
      <dsp:spPr>
        <a:xfrm>
          <a:off x="4573777" y="220506"/>
          <a:ext cx="754628" cy="75462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1906F1E-1E52-4775-A4DF-05DEF9FE14FE}">
      <dsp:nvSpPr>
        <dsp:cNvPr id="0" name=""/>
        <dsp:cNvSpPr/>
      </dsp:nvSpPr>
      <dsp:spPr>
        <a:xfrm>
          <a:off x="4112615" y="1316763"/>
          <a:ext cx="1676953" cy="1180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latin typeface="Times New Roman" panose="02020603050405020304" pitchFamily="18" charset="0"/>
              <a:cs typeface="Times New Roman" panose="02020603050405020304" pitchFamily="18" charset="0"/>
            </a:rPr>
            <a:t>Feature importance will explore to reduce memory usage for larger data sets</a:t>
          </a:r>
        </a:p>
      </dsp:txBody>
      <dsp:txXfrm>
        <a:off x="4112615" y="1316763"/>
        <a:ext cx="1676953" cy="1180417"/>
      </dsp:txXfrm>
    </dsp:sp>
    <dsp:sp modelId="{59D60536-A7EB-4A1A-A5CE-0170F08F8B16}">
      <dsp:nvSpPr>
        <dsp:cNvPr id="0" name=""/>
        <dsp:cNvSpPr/>
      </dsp:nvSpPr>
      <dsp:spPr>
        <a:xfrm>
          <a:off x="1618148" y="2916419"/>
          <a:ext cx="754628" cy="75462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4C6F2BE-6BF8-4F67-A9C6-C39A50841493}">
      <dsp:nvSpPr>
        <dsp:cNvPr id="0" name=""/>
        <dsp:cNvSpPr/>
      </dsp:nvSpPr>
      <dsp:spPr>
        <a:xfrm>
          <a:off x="1156985" y="4012675"/>
          <a:ext cx="1676953" cy="1180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latin typeface="Times New Roman" panose="02020603050405020304" pitchFamily="18" charset="0"/>
              <a:cs typeface="Times New Roman" panose="02020603050405020304" pitchFamily="18" charset="0"/>
            </a:rPr>
            <a:t>A regression model will be trained with the data</a:t>
          </a:r>
        </a:p>
      </dsp:txBody>
      <dsp:txXfrm>
        <a:off x="1156985" y="4012675"/>
        <a:ext cx="1676953" cy="1180417"/>
      </dsp:txXfrm>
    </dsp:sp>
    <dsp:sp modelId="{FC0C39D4-B2E0-4A29-BE7E-E0A5E0554BEB}">
      <dsp:nvSpPr>
        <dsp:cNvPr id="0" name=""/>
        <dsp:cNvSpPr/>
      </dsp:nvSpPr>
      <dsp:spPr>
        <a:xfrm>
          <a:off x="3588568" y="2916419"/>
          <a:ext cx="754628" cy="75462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155F3C8-1EC1-435D-84DE-39B68EC16AA7}">
      <dsp:nvSpPr>
        <dsp:cNvPr id="0" name=""/>
        <dsp:cNvSpPr/>
      </dsp:nvSpPr>
      <dsp:spPr>
        <a:xfrm>
          <a:off x="3127405" y="4012675"/>
          <a:ext cx="1676953" cy="1180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latin typeface="Times New Roman" panose="02020603050405020304" pitchFamily="18" charset="0"/>
              <a:cs typeface="Times New Roman" panose="02020603050405020304" pitchFamily="18" charset="0"/>
            </a:rPr>
            <a:t>Other models, such as random forest, will be trained as well</a:t>
          </a:r>
        </a:p>
      </dsp:txBody>
      <dsp:txXfrm>
        <a:off x="3127405" y="4012675"/>
        <a:ext cx="1676953" cy="11804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33C708-60B3-4370-B7C1-5E16AF56A798}">
      <dsp:nvSpPr>
        <dsp:cNvPr id="0" name=""/>
        <dsp:cNvSpPr/>
      </dsp:nvSpPr>
      <dsp:spPr>
        <a:xfrm>
          <a:off x="0" y="2246"/>
          <a:ext cx="5961345" cy="1138759"/>
        </a:xfrm>
        <a:prstGeom prst="roundRect">
          <a:avLst>
            <a:gd name="adj" fmla="val 10000"/>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28264D-AB47-4C89-9523-B58E31DEAFDD}">
      <dsp:nvSpPr>
        <dsp:cNvPr id="0" name=""/>
        <dsp:cNvSpPr/>
      </dsp:nvSpPr>
      <dsp:spPr>
        <a:xfrm>
          <a:off x="344474" y="258467"/>
          <a:ext cx="626317" cy="62631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C9216CC-BE21-46D5-B7F9-2FA148191194}">
      <dsp:nvSpPr>
        <dsp:cNvPr id="0" name=""/>
        <dsp:cNvSpPr/>
      </dsp:nvSpPr>
      <dsp:spPr>
        <a:xfrm>
          <a:off x="1315266" y="2246"/>
          <a:ext cx="4646078" cy="113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519" tIns="120519" rIns="120519" bIns="120519" numCol="1" spcCol="1270" anchor="ctr" anchorCtr="0">
          <a:noAutofit/>
        </a:bodyPr>
        <a:lstStyle/>
        <a:p>
          <a:pPr marL="0" lvl="0" indent="0" algn="l" defTabSz="933450">
            <a:lnSpc>
              <a:spcPct val="100000"/>
            </a:lnSpc>
            <a:spcBef>
              <a:spcPct val="0"/>
            </a:spcBef>
            <a:spcAft>
              <a:spcPct val="35000"/>
            </a:spcAft>
            <a:buNone/>
          </a:pPr>
          <a:r>
            <a:rPr lang="en-US" sz="2100" kern="1200">
              <a:latin typeface="Times New Roman" panose="02020603050405020304" pitchFamily="18" charset="0"/>
              <a:cs typeface="Times New Roman" panose="02020603050405020304" pitchFamily="18" charset="0"/>
            </a:rPr>
            <a:t>Unlabeled data set will be compiled and cleaned (November – December 2022)</a:t>
          </a:r>
          <a:endParaRPr lang="en-US" sz="2100" kern="1200" dirty="0">
            <a:latin typeface="Times New Roman" panose="02020603050405020304" pitchFamily="18" charset="0"/>
            <a:cs typeface="Times New Roman" panose="02020603050405020304" pitchFamily="18" charset="0"/>
          </a:endParaRPr>
        </a:p>
      </dsp:txBody>
      <dsp:txXfrm>
        <a:off x="1315266" y="2246"/>
        <a:ext cx="4646078" cy="1138759"/>
      </dsp:txXfrm>
    </dsp:sp>
    <dsp:sp modelId="{7408728B-3C00-47F6-8D73-8B722FAA6ADF}">
      <dsp:nvSpPr>
        <dsp:cNvPr id="0" name=""/>
        <dsp:cNvSpPr/>
      </dsp:nvSpPr>
      <dsp:spPr>
        <a:xfrm>
          <a:off x="0" y="1425695"/>
          <a:ext cx="5961345" cy="1138759"/>
        </a:xfrm>
        <a:prstGeom prst="roundRect">
          <a:avLst>
            <a:gd name="adj" fmla="val 10000"/>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E7509E-8F7E-4ED3-8FBB-1B10D0A9F590}">
      <dsp:nvSpPr>
        <dsp:cNvPr id="0" name=""/>
        <dsp:cNvSpPr/>
      </dsp:nvSpPr>
      <dsp:spPr>
        <a:xfrm>
          <a:off x="344474" y="1681916"/>
          <a:ext cx="626317" cy="62631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30148A5-D933-494E-A404-097A5D8873C7}">
      <dsp:nvSpPr>
        <dsp:cNvPr id="0" name=""/>
        <dsp:cNvSpPr/>
      </dsp:nvSpPr>
      <dsp:spPr>
        <a:xfrm>
          <a:off x="1315266" y="1425695"/>
          <a:ext cx="4646078" cy="113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519" tIns="120519" rIns="120519" bIns="120519" numCol="1" spcCol="1270" anchor="ctr" anchorCtr="0">
          <a:noAutofit/>
        </a:bodyPr>
        <a:lstStyle/>
        <a:p>
          <a:pPr marL="0" lvl="0" indent="0" algn="l" defTabSz="933450">
            <a:lnSpc>
              <a:spcPct val="100000"/>
            </a:lnSpc>
            <a:spcBef>
              <a:spcPct val="0"/>
            </a:spcBef>
            <a:spcAft>
              <a:spcPct val="35000"/>
            </a:spcAft>
            <a:buNone/>
          </a:pPr>
          <a:r>
            <a:rPr lang="en-US" sz="2100" kern="1200">
              <a:latin typeface="Times New Roman" panose="02020603050405020304" pitchFamily="18" charset="0"/>
              <a:cs typeface="Times New Roman" panose="02020603050405020304" pitchFamily="18" charset="0"/>
            </a:rPr>
            <a:t>Data will be fed to the selected, best performing model, for prediction (January-February 2023)</a:t>
          </a:r>
          <a:endParaRPr lang="en-US" sz="2100" kern="1200" dirty="0">
            <a:latin typeface="Times New Roman" panose="02020603050405020304" pitchFamily="18" charset="0"/>
            <a:cs typeface="Times New Roman" panose="02020603050405020304" pitchFamily="18" charset="0"/>
          </a:endParaRPr>
        </a:p>
      </dsp:txBody>
      <dsp:txXfrm>
        <a:off x="1315266" y="1425695"/>
        <a:ext cx="4646078" cy="1138759"/>
      </dsp:txXfrm>
    </dsp:sp>
    <dsp:sp modelId="{36EDE9D9-5D41-419E-92ED-99BD3A79DCB9}">
      <dsp:nvSpPr>
        <dsp:cNvPr id="0" name=""/>
        <dsp:cNvSpPr/>
      </dsp:nvSpPr>
      <dsp:spPr>
        <a:xfrm>
          <a:off x="0" y="2849144"/>
          <a:ext cx="5961345" cy="1138759"/>
        </a:xfrm>
        <a:prstGeom prst="roundRect">
          <a:avLst>
            <a:gd name="adj" fmla="val 10000"/>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05C493-3E2A-459A-A44D-9886F02BD57E}">
      <dsp:nvSpPr>
        <dsp:cNvPr id="0" name=""/>
        <dsp:cNvSpPr/>
      </dsp:nvSpPr>
      <dsp:spPr>
        <a:xfrm>
          <a:off x="344474" y="3105365"/>
          <a:ext cx="626317" cy="62631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6BA9ED6-9DD9-4D61-9850-9515A1F8A9C5}">
      <dsp:nvSpPr>
        <dsp:cNvPr id="0" name=""/>
        <dsp:cNvSpPr/>
      </dsp:nvSpPr>
      <dsp:spPr>
        <a:xfrm>
          <a:off x="1315266" y="2849144"/>
          <a:ext cx="4646078" cy="113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519" tIns="120519" rIns="120519" bIns="120519" numCol="1" spcCol="1270" anchor="ctr" anchorCtr="0">
          <a:noAutofit/>
        </a:bodyPr>
        <a:lstStyle/>
        <a:p>
          <a:pPr marL="0" lvl="0" indent="0" algn="l" defTabSz="933450">
            <a:lnSpc>
              <a:spcPct val="100000"/>
            </a:lnSpc>
            <a:spcBef>
              <a:spcPct val="0"/>
            </a:spcBef>
            <a:spcAft>
              <a:spcPct val="35000"/>
            </a:spcAft>
            <a:buNone/>
          </a:pPr>
          <a:r>
            <a:rPr lang="en-US" sz="2100" kern="1200">
              <a:latin typeface="Times New Roman" panose="02020603050405020304" pitchFamily="18" charset="0"/>
              <a:cs typeface="Times New Roman" panose="02020603050405020304" pitchFamily="18" charset="0"/>
            </a:rPr>
            <a:t>Results will be carefully inspected using traditional methods with the help of geologist and experts</a:t>
          </a:r>
          <a:endParaRPr lang="en-US" sz="2100" kern="1200" dirty="0">
            <a:latin typeface="Times New Roman" panose="02020603050405020304" pitchFamily="18" charset="0"/>
            <a:cs typeface="Times New Roman" panose="02020603050405020304" pitchFamily="18" charset="0"/>
          </a:endParaRPr>
        </a:p>
      </dsp:txBody>
      <dsp:txXfrm>
        <a:off x="1315266" y="2849144"/>
        <a:ext cx="4646078" cy="1138759"/>
      </dsp:txXfrm>
    </dsp:sp>
    <dsp:sp modelId="{4BF84649-45E8-514B-B27C-4E1EC6A2AF4A}">
      <dsp:nvSpPr>
        <dsp:cNvPr id="0" name=""/>
        <dsp:cNvSpPr/>
      </dsp:nvSpPr>
      <dsp:spPr>
        <a:xfrm>
          <a:off x="0" y="4274840"/>
          <a:ext cx="5961345" cy="1138759"/>
        </a:xfrm>
        <a:prstGeom prst="roundRect">
          <a:avLst>
            <a:gd name="adj" fmla="val 10000"/>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00FC41-CCD0-734C-B179-6EA9FBFCFDA3}">
      <dsp:nvSpPr>
        <dsp:cNvPr id="0" name=""/>
        <dsp:cNvSpPr/>
      </dsp:nvSpPr>
      <dsp:spPr>
        <a:xfrm>
          <a:off x="344474" y="4528814"/>
          <a:ext cx="626317" cy="626317"/>
        </a:xfrm>
        <a:prstGeom prst="rect">
          <a:avLst/>
        </a:prstGeom>
        <a:blipFill>
          <a:blip xmlns:r="http://schemas.openxmlformats.org/officeDocument/2006/relationships" r:embed="rId7">
            <a:extLst>
              <a:ext uri="{28A0092B-C50C-407E-A947-70E740481C1C}">
                <a14:useLocalDpi xmlns:a14="http://schemas.microsoft.com/office/drawing/2010/main" val="0"/>
              </a:ext>
            </a:extLst>
          </a:blip>
          <a:srcRect/>
          <a:stretch>
            <a:fillRect l="-39000" r="-39000"/>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105CC7-EF99-A845-85DC-E48E7A6A15A2}">
      <dsp:nvSpPr>
        <dsp:cNvPr id="0" name=""/>
        <dsp:cNvSpPr/>
      </dsp:nvSpPr>
      <dsp:spPr>
        <a:xfrm>
          <a:off x="1315266" y="4272593"/>
          <a:ext cx="4646078" cy="113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519" tIns="120519" rIns="120519" bIns="120519" numCol="1" spcCol="1270" anchor="ctr" anchorCtr="0">
          <a:noAutofit/>
        </a:bodyPr>
        <a:lstStyle/>
        <a:p>
          <a:pPr marL="0" lvl="0" indent="0" algn="l" defTabSz="933450">
            <a:lnSpc>
              <a:spcPct val="100000"/>
            </a:lnSpc>
            <a:spcBef>
              <a:spcPct val="0"/>
            </a:spcBef>
            <a:spcAft>
              <a:spcPct val="35000"/>
            </a:spcAft>
            <a:buNone/>
          </a:pPr>
          <a:endParaRPr lang="en-US" sz="2100" kern="1200"/>
        </a:p>
      </dsp:txBody>
      <dsp:txXfrm>
        <a:off x="1315266" y="4272593"/>
        <a:ext cx="4646078" cy="1138759"/>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06T17:42:51.632"/>
    </inkml:context>
    <inkml:brush xml:id="br0">
      <inkml:brushProperty name="width" value="0.05" units="cm"/>
      <inkml:brushProperty name="height" value="0.05" units="cm"/>
      <inkml:brushProperty name="color" value="#E71224"/>
    </inkml:brush>
  </inkml:definitions>
  <inkml:trace contextRef="#ctx0" brushRef="#br0">165 1191 24575,'47'0'0,"6"0"0,10 0 0,21 0 0,8 0 0,-18 0 0,5 0 0,-1 0-327,1 0 1,0 0 0,-2 0 326,23 0 0,-4 0 160,-10 0 1,-5 0-161,-18 0 0,-4 0 81,-8 0 0,-2 0-81,1 0 0,1 0 0,3 0 0,3 0 0,12 0 0,3 0 0,11 0 0,2 0 0,6 0 0,2 0 0,6 0 0,-1 0 0,-3 0 0,-1 0 0,-2 0 0,-1 0 0,2 0 0,0 0 0,4 0 0,3 0-84,-30-1 1,2 1-1,1 1 84,6 1 0,0 2 0,2 0 0,7 2 0,2 0 0,1 2-387,3 1 0,1 2 0,-1 1 387,1 0 0,0 1 0,-1 0 0,-6-1 0,0 0 0,-2 0-190,-6-1 1,-1 1 0,0-1 189,-5-2 0,-1 0 0,-1-1 0,0 1 0,0 0 0,0-1 0,0-1 0,1-1 0,-1 0 0,-2 1 0,0-1 0,0 1 0,-2 0 0,0 0 0,0 0 0,30 3 0,-1 1-64,-4-2 0,-2 1 64,-6-2 0,-1 0 338,-3 0 0,-1-1-338,-5-1 0,-1-1 580,0 2 0,-1-1-580,5 0 0,-1-2 311,-2-1 0,-1-1-311,-1 1 0,-2-1 73,-3-2 0,0 0-73,-5 0 0,1 0 0,2 0 0,0 0 0,4-3 0,3-2 0,5-4 0,3-1 0,3-3 0,2-1 0,-1-1 0,2-1 0,2 3 0,0 1 0,-3 3 0,0 2 0,4 1 0,0 2 0,1 1 0,-1 2 0,-5 0 0,-1 2 0,-3-1 0,-2 0 0,-9 0 0,-4 0 0,-7 0 0,-3 0 0,41-6 0,-14-8 0,-10-7 0,-13-8 0,-17 0 0,-13 4 0,-14 1 0,-7 4 0,-5-5 0,-1-8 0,0-17 0,1-19 0,-1-17 0,-3-12 0,-4 48 0,-3 0 0,-15-46 0,-8 16 0,-3 20 0,8 24 0,3 15 0,-6-1 0,-14-8 0,-18-12 0,-14-7 0,-7-1 0,4 9 0,9 10 0,-7 11 0,-20-1 0,31 10 0,-6-1 0,-13-1 0,-5 0 0,-7 2 0,-1 0 0,4 2 0,1 2 0,8 1 0,4 1 0,11 2 0,4 1 0,13 0 0,2 0 0,-37 2 0,7 0 0,-4 0 0,-16 0 0,41-1 0,-3-2 0,-6 1 0,-3-1 0,-5 1 0,-2-1 0,-3-2 0,0 1 0,-5 0 0,0 1 0,-5-2 0,0-1 0,-5 0 0,-1 0 0,0 1 0,0-1 0,1 1 0,-1 1-316,24 1 0,-2 0 0,-1 0 316,-7-1 0,-2 1 0,-3-1-416,11 2 1,-2 0 0,-1 0 0,-1 0 415,-5 0 0,-1 0 0,0 0 0,-1 1 0,-2 0 0,1 0 0,-2 0 0,1 0 0,-3 1 0,-1 0 0,0 0 0,1 0 0,3 0 0,0 0 0,1 0 0,0 0 0,2 0 0,0 0 0,0 0 0,2 0 0,6 0 0,0 0 0,2 0 0,2 0-220,-18 0 1,1 0-1,3 0 220,8 0 0,0 0 0,3 0 0,4 0 0,1 0 0,0 0 0,2 2 0,1 1 0,-1 0 0,0 1 0,0 1 0,-1 0 0,-1 3 0,0 0 0,-1 0 0,0 1 0,1 0 0,0-1 0,1 0 0,1-2 0,1 0-67,-28 1 1,1-1 66,1-3 0,2-1 0,2-1 0,1-1 0,2 0 0,2 0 414,3 0 0,3 0-414,9 0 0,2 0 832,9 0 0,3 0-832,-38 0 750,9 0-750,3 0 159,-3 4-159,-9 7 0,45-2 0,0 2 0,-43 17 0,13-2 0,26-4 0,25-7 0,15-3 0,10 4 0,4 17 0,0 31 0,0 28 0,0-35 0,0 2 0,0 2 0,2 0 0,2-2 0,2-2 0,2-5 0,3-2 0,17 32 0,3-20 0,-3-16 0,3-5 0,0 0 0,4-2 0,4-5 0,3-4 0,4-10 0,8-5 0,11-8 0,0-5 0,-4-2 0,-14 0 0,-15 0 0,-8 0 0,-12 0 0,-3 0 0,-8 0 0</inkml:trace>
</inkml:ink>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3.pn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819AE-D787-7624-E4A8-CE1C1BCE0B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A2DC678-B7C4-0B30-C1D6-FD9F24382C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ED06AE-27BC-5870-8236-D5B621E91848}"/>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5" name="Footer Placeholder 4">
            <a:extLst>
              <a:ext uri="{FF2B5EF4-FFF2-40B4-BE49-F238E27FC236}">
                <a16:creationId xmlns:a16="http://schemas.microsoft.com/office/drawing/2014/main" id="{CF704AE0-9681-4FED-30C7-B6CAA0F3B5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68C5FD-EC5F-F4B1-654C-3924383AED6F}"/>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1656382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B7EC8-CE46-085E-147D-BB2734F8C7D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148C79-CFCC-2273-914B-CCCEA7BFE8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B7FB4C-B380-2DCE-ED44-15C18AC2F494}"/>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5" name="Footer Placeholder 4">
            <a:extLst>
              <a:ext uri="{FF2B5EF4-FFF2-40B4-BE49-F238E27FC236}">
                <a16:creationId xmlns:a16="http://schemas.microsoft.com/office/drawing/2014/main" id="{C9D98E5B-F8C9-4FD3-8890-C71A1DC883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7C8B17-5845-51AE-7D9C-DD2F07A52ED2}"/>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1440707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705E2A-89F4-9808-B8B7-DD907ED0DE8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8AC364-B46D-179F-A207-227C0B7E27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463C65-E30B-580C-5B07-0DE8EA44F43F}"/>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5" name="Footer Placeholder 4">
            <a:extLst>
              <a:ext uri="{FF2B5EF4-FFF2-40B4-BE49-F238E27FC236}">
                <a16:creationId xmlns:a16="http://schemas.microsoft.com/office/drawing/2014/main" id="{B99C68B8-5609-6CE0-CFAB-57E14D72F1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110F43-8113-0258-A7A2-4542EF2A3C08}"/>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3871779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5A711-F973-30D7-3F2C-4C924EECD0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AEE62F-0E59-EFF2-08E4-48B047CBC0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08E857-6B18-2B72-3D02-110061E4A2D7}"/>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5" name="Footer Placeholder 4">
            <a:extLst>
              <a:ext uri="{FF2B5EF4-FFF2-40B4-BE49-F238E27FC236}">
                <a16:creationId xmlns:a16="http://schemas.microsoft.com/office/drawing/2014/main" id="{B72572D8-4D32-26D3-8092-22CF440C98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993EAA-05F1-8F4D-6BC3-A7B368659F39}"/>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1551823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452C5-91A7-098C-BEB5-AAE8C412A0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B9CD3F-1D6F-9804-C07E-33B1CDB7DB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BCBC96-BA79-AB55-033A-0B246D0C0C7E}"/>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5" name="Footer Placeholder 4">
            <a:extLst>
              <a:ext uri="{FF2B5EF4-FFF2-40B4-BE49-F238E27FC236}">
                <a16:creationId xmlns:a16="http://schemas.microsoft.com/office/drawing/2014/main" id="{69C9082A-EF62-3ABD-C13C-34886B00C9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1F82ED-DF63-E45F-26B4-FD8478799DAB}"/>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1223359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9FE05-2E18-6205-B661-7937546FAD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979AC5-7DA8-AD93-E123-BEB22646238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346A71-0C30-973F-7E9A-2E028A829D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250486-93A3-8455-02B9-49A6C583A2CA}"/>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6" name="Footer Placeholder 5">
            <a:extLst>
              <a:ext uri="{FF2B5EF4-FFF2-40B4-BE49-F238E27FC236}">
                <a16:creationId xmlns:a16="http://schemas.microsoft.com/office/drawing/2014/main" id="{C41AED49-6E45-AF41-FEBF-E14496FE24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F9D0E2-3B8A-A510-7097-11274C69A27C}"/>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2576260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28A59-D1BF-7417-EE6E-8523589ACBF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11D14B6-9F99-C0A9-673D-94F4902884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2DC8D0-45CA-2508-B913-D8065B81AA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DA7604-162C-632D-58BA-356A2997AD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DBDCB5-2BCC-1F59-8A8C-3D0F4E6872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FEB0DF8-FB72-ED23-1D65-4D1B13976033}"/>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8" name="Footer Placeholder 7">
            <a:extLst>
              <a:ext uri="{FF2B5EF4-FFF2-40B4-BE49-F238E27FC236}">
                <a16:creationId xmlns:a16="http://schemas.microsoft.com/office/drawing/2014/main" id="{AD1718BA-36D2-27A1-ED50-5CC4A66A870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AE72758-0B95-CBA2-C35D-C5FC4A6F4B25}"/>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1712303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B79EA-E047-480F-E091-7FE202A127F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61C66E-2184-7364-3157-F3634ABFA474}"/>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4" name="Footer Placeholder 3">
            <a:extLst>
              <a:ext uri="{FF2B5EF4-FFF2-40B4-BE49-F238E27FC236}">
                <a16:creationId xmlns:a16="http://schemas.microsoft.com/office/drawing/2014/main" id="{D2B32C14-C4D4-C189-8D71-5BE4624A2A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81405D-E01F-2EDA-6E1A-4258F3E0E79D}"/>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102196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B8C9DB-3EC4-569C-3A90-1BAA66187C72}"/>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3" name="Footer Placeholder 2">
            <a:extLst>
              <a:ext uri="{FF2B5EF4-FFF2-40B4-BE49-F238E27FC236}">
                <a16:creationId xmlns:a16="http://schemas.microsoft.com/office/drawing/2014/main" id="{C8CD2A9C-67A0-998F-D5AE-1379C6636E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F189790-D0AC-1CA3-37C4-339AC88F7BC8}"/>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1002546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9FC73-AB6B-A604-9359-C95AA71DDB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65B4F6-8772-2A19-FA17-975A451C21A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A0C2D3-DC34-4A74-7F10-07280BA59D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7AD557-B790-5094-82A1-ACE3F5495FF9}"/>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6" name="Footer Placeholder 5">
            <a:extLst>
              <a:ext uri="{FF2B5EF4-FFF2-40B4-BE49-F238E27FC236}">
                <a16:creationId xmlns:a16="http://schemas.microsoft.com/office/drawing/2014/main" id="{285FC424-1085-B846-B5F6-F90863D4C7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D6FE14-BF5E-679D-77AF-2AED6F2B6C66}"/>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28888587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D2B7C-D5B8-657F-85A3-7456481076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A91FDB-05BC-5E8C-62B6-71ABC089D3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5C54602-D87E-BDBB-7707-3D8266BD01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4E3122-B812-6B9D-9230-EDC8DEF19C56}"/>
              </a:ext>
            </a:extLst>
          </p:cNvPr>
          <p:cNvSpPr>
            <a:spLocks noGrp="1"/>
          </p:cNvSpPr>
          <p:nvPr>
            <p:ph type="dt" sz="half" idx="10"/>
          </p:nvPr>
        </p:nvSpPr>
        <p:spPr/>
        <p:txBody>
          <a:bodyPr/>
          <a:lstStyle/>
          <a:p>
            <a:fld id="{B9BA9DD1-942C-6348-BD0C-FA3F02238F43}" type="datetimeFigureOut">
              <a:rPr lang="en-US" smtClean="0"/>
              <a:t>10/6/22</a:t>
            </a:fld>
            <a:endParaRPr lang="en-US"/>
          </a:p>
        </p:txBody>
      </p:sp>
      <p:sp>
        <p:nvSpPr>
          <p:cNvPr id="6" name="Footer Placeholder 5">
            <a:extLst>
              <a:ext uri="{FF2B5EF4-FFF2-40B4-BE49-F238E27FC236}">
                <a16:creationId xmlns:a16="http://schemas.microsoft.com/office/drawing/2014/main" id="{A95D0EEC-0928-0469-4F26-C1460E62F7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BFE39C-9C83-94EC-15E8-302DA2609E63}"/>
              </a:ext>
            </a:extLst>
          </p:cNvPr>
          <p:cNvSpPr>
            <a:spLocks noGrp="1"/>
          </p:cNvSpPr>
          <p:nvPr>
            <p:ph type="sldNum" sz="quarter" idx="12"/>
          </p:nvPr>
        </p:nvSpPr>
        <p:spPr/>
        <p:txBody>
          <a:bodyPr/>
          <a:lstStyle/>
          <a:p>
            <a:fld id="{8DD127F5-6F10-4543-9CB2-6516DD74813E}" type="slidenum">
              <a:rPr lang="en-US" smtClean="0"/>
              <a:t>‹#›</a:t>
            </a:fld>
            <a:endParaRPr lang="en-US"/>
          </a:p>
        </p:txBody>
      </p:sp>
    </p:spTree>
    <p:extLst>
      <p:ext uri="{BB962C8B-B14F-4D97-AF65-F5344CB8AC3E}">
        <p14:creationId xmlns:p14="http://schemas.microsoft.com/office/powerpoint/2010/main" val="4202936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44D30B-4742-0B33-6510-71FAB9FEAE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529184E-7847-8BC1-4C59-CF3C977B2C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FB5630-AA15-1CF9-5DDF-922B3D3F0F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BA9DD1-942C-6348-BD0C-FA3F02238F43}" type="datetimeFigureOut">
              <a:rPr lang="en-US" smtClean="0"/>
              <a:t>10/6/22</a:t>
            </a:fld>
            <a:endParaRPr lang="en-US"/>
          </a:p>
        </p:txBody>
      </p:sp>
      <p:sp>
        <p:nvSpPr>
          <p:cNvPr id="5" name="Footer Placeholder 4">
            <a:extLst>
              <a:ext uri="{FF2B5EF4-FFF2-40B4-BE49-F238E27FC236}">
                <a16:creationId xmlns:a16="http://schemas.microsoft.com/office/drawing/2014/main" id="{185E5EB2-B47D-5504-5890-CCE689D01E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2C76A1A-71ED-D338-DAB9-0AC0B6EBB9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D127F5-6F10-4543-9CB2-6516DD74813E}" type="slidenum">
              <a:rPr lang="en-US" smtClean="0"/>
              <a:t>‹#›</a:t>
            </a:fld>
            <a:endParaRPr lang="en-US"/>
          </a:p>
        </p:txBody>
      </p:sp>
    </p:spTree>
    <p:extLst>
      <p:ext uri="{BB962C8B-B14F-4D97-AF65-F5344CB8AC3E}">
        <p14:creationId xmlns:p14="http://schemas.microsoft.com/office/powerpoint/2010/main" val="1698067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3_1E3A58C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microsoft.com/office/2018/10/relationships/comments" Target="../comments/modernComment_102_E96FE2D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8/10/relationships/comments" Target="../comments/modernComment_101_D98C243A.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FEA335-AFA2-7108-90CD-C6B95DB51939}"/>
              </a:ext>
            </a:extLst>
          </p:cNvPr>
          <p:cNvSpPr>
            <a:spLocks noGrp="1"/>
          </p:cNvSpPr>
          <p:nvPr>
            <p:ph type="ctrTitle"/>
          </p:nvPr>
        </p:nvSpPr>
        <p:spPr>
          <a:xfrm>
            <a:off x="838200" y="1748452"/>
            <a:ext cx="4974771" cy="3587786"/>
          </a:xfrm>
        </p:spPr>
        <p:txBody>
          <a:bodyPr vert="horz" lIns="91440" tIns="45720" rIns="91440" bIns="45720" rtlCol="0" anchor="ctr">
            <a:normAutofit fontScale="90000"/>
          </a:bodyPr>
          <a:lstStyle/>
          <a:p>
            <a:r>
              <a:rPr lang="en-US" sz="4100" kern="1200" dirty="0">
                <a:solidFill>
                  <a:schemeClr val="bg1"/>
                </a:solidFill>
                <a:latin typeface="Times New Roman" panose="02020603050405020304" pitchFamily="18" charset="0"/>
                <a:cs typeface="Times New Roman" panose="02020603050405020304" pitchFamily="18" charset="0"/>
              </a:rPr>
              <a:t>Determining Basalts’ Tectonic Boundary Type Based on its Chemical Compositions Using a Machine Learning Algorithm</a:t>
            </a:r>
          </a:p>
        </p:txBody>
      </p:sp>
      <p:grpSp>
        <p:nvGrpSpPr>
          <p:cNvPr id="28"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29" name="Freeform: Shape 28">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32"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4"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6"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37" name="Freeform: Shape 36">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207"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208" name="Freeform: Shape 207">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3" name="Subtitle 2">
            <a:extLst>
              <a:ext uri="{FF2B5EF4-FFF2-40B4-BE49-F238E27FC236}">
                <a16:creationId xmlns:a16="http://schemas.microsoft.com/office/drawing/2014/main" id="{08B0CB79-3608-77A1-8A24-E72617D77E87}"/>
              </a:ext>
            </a:extLst>
          </p:cNvPr>
          <p:cNvSpPr>
            <a:spLocks noGrp="1"/>
          </p:cNvSpPr>
          <p:nvPr>
            <p:ph type="subTitle" idx="1"/>
          </p:nvPr>
        </p:nvSpPr>
        <p:spPr>
          <a:xfrm>
            <a:off x="8434243" y="4566166"/>
            <a:ext cx="3409680" cy="1720576"/>
          </a:xfrm>
        </p:spPr>
        <p:txBody>
          <a:bodyPr vert="horz" lIns="91440" tIns="45720" rIns="91440" bIns="45720" rtlCol="0">
            <a:normAutofit/>
          </a:bodyPr>
          <a:lstStyle/>
          <a:p>
            <a:pPr indent="-228600" algn="l">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Jenifer </a:t>
            </a:r>
            <a:r>
              <a:rPr lang="en-US" dirty="0" err="1">
                <a:solidFill>
                  <a:schemeClr val="bg1"/>
                </a:solidFill>
                <a:latin typeface="Times New Roman" panose="02020603050405020304" pitchFamily="18" charset="0"/>
                <a:cs typeface="Times New Roman" panose="02020603050405020304" pitchFamily="18" charset="0"/>
              </a:rPr>
              <a:t>Vivar</a:t>
            </a:r>
            <a:endParaRPr lang="en-US" dirty="0">
              <a:solidFill>
                <a:schemeClr val="bg1"/>
              </a:solidFill>
              <a:latin typeface="Times New Roman" panose="02020603050405020304" pitchFamily="18" charset="0"/>
              <a:cs typeface="Times New Roman" panose="02020603050405020304" pitchFamily="18" charset="0"/>
            </a:endParaRPr>
          </a:p>
          <a:p>
            <a:pPr indent="-228600" algn="l">
              <a:buFont typeface="Arial" panose="020B0604020202020204" pitchFamily="34" charset="0"/>
              <a:buChar char="•"/>
            </a:pPr>
            <a:r>
              <a:rPr lang="en-US" b="0" i="0" u="none" strike="noStrike" dirty="0">
                <a:solidFill>
                  <a:schemeClr val="bg1"/>
                </a:solidFill>
                <a:effectLst/>
                <a:latin typeface="Times New Roman" panose="02020603050405020304" pitchFamily="18" charset="0"/>
                <a:cs typeface="Times New Roman" panose="02020603050405020304" pitchFamily="18" charset="0"/>
              </a:rPr>
              <a:t>Karin Block</a:t>
            </a:r>
          </a:p>
          <a:p>
            <a:pPr indent="-228600" algn="l">
              <a:buFont typeface="Arial" panose="020B0604020202020204" pitchFamily="34" charset="0"/>
              <a:buChar char="•"/>
            </a:pPr>
            <a:r>
              <a:rPr lang="en-US" b="0" i="0" u="none" strike="noStrike" dirty="0">
                <a:solidFill>
                  <a:schemeClr val="bg1"/>
                </a:solidFill>
                <a:effectLst/>
                <a:latin typeface="Times New Roman" panose="02020603050405020304" pitchFamily="18" charset="0"/>
                <a:cs typeface="Times New Roman" panose="02020603050405020304" pitchFamily="18" charset="0"/>
              </a:rPr>
              <a:t>Michael Grossberg</a:t>
            </a: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8248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C14B3F1-8CC5-4623-94B0-4445E3775D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E373024A-DD85-A220-C7EB-043874FCE9F9}"/>
              </a:ext>
            </a:extLst>
          </p:cNvPr>
          <p:cNvSpPr>
            <a:spLocks noGrp="1"/>
          </p:cNvSpPr>
          <p:nvPr>
            <p:ph type="title"/>
          </p:nvPr>
        </p:nvSpPr>
        <p:spPr>
          <a:xfrm>
            <a:off x="841248" y="365124"/>
            <a:ext cx="4929556" cy="2057400"/>
          </a:xfrm>
        </p:spPr>
        <p:txBody>
          <a:bodyPr anchor="b">
            <a:normAutofit/>
          </a:bodyPr>
          <a:lstStyle/>
          <a:p>
            <a:r>
              <a:rPr lang="en-US" sz="4000" dirty="0">
                <a:latin typeface="Times New Roman" panose="02020603050405020304" pitchFamily="18" charset="0"/>
                <a:cs typeface="Times New Roman" panose="02020603050405020304" pitchFamily="18" charset="0"/>
              </a:rPr>
              <a:t>Basalts and Tectonic Boundaries</a:t>
            </a:r>
          </a:p>
        </p:txBody>
      </p:sp>
      <p:sp>
        <p:nvSpPr>
          <p:cNvPr id="11" name="Content Placeholder 10">
            <a:extLst>
              <a:ext uri="{FF2B5EF4-FFF2-40B4-BE49-F238E27FC236}">
                <a16:creationId xmlns:a16="http://schemas.microsoft.com/office/drawing/2014/main" id="{9653FA00-316B-0A3D-51C4-6020D460C0FF}"/>
              </a:ext>
            </a:extLst>
          </p:cNvPr>
          <p:cNvSpPr>
            <a:spLocks noGrp="1"/>
          </p:cNvSpPr>
          <p:nvPr>
            <p:ph idx="1"/>
          </p:nvPr>
        </p:nvSpPr>
        <p:spPr>
          <a:xfrm>
            <a:off x="695104" y="3328769"/>
            <a:ext cx="4929556" cy="1736726"/>
          </a:xfrm>
        </p:spPr>
        <p:txBody>
          <a:bodyPr>
            <a:normAutofit/>
          </a:bodyPr>
          <a:lstStyle/>
          <a:p>
            <a:r>
              <a:rPr lang="en-US" sz="2000" b="0" i="0" u="none" strike="noStrike" dirty="0">
                <a:effectLst/>
                <a:latin typeface="Times New Roman" panose="02020603050405020304" pitchFamily="18" charset="0"/>
                <a:cs typeface="Times New Roman" panose="02020603050405020304" pitchFamily="18" charset="0"/>
              </a:rPr>
              <a:t>Basalts are rocks from rapid cooling of low-viscosity lava.</a:t>
            </a:r>
          </a:p>
          <a:p>
            <a:r>
              <a:rPr lang="en-US" sz="2000" b="0" i="0" u="none" strike="noStrike" dirty="0">
                <a:effectLst/>
                <a:latin typeface="Times New Roman" panose="02020603050405020304" pitchFamily="18" charset="0"/>
                <a:cs typeface="Times New Roman" panose="02020603050405020304" pitchFamily="18" charset="0"/>
              </a:rPr>
              <a:t>The Earth’s lithosphere is made up of tectonic plates that move slowly over time.</a:t>
            </a:r>
          </a:p>
          <a:p>
            <a:pPr marL="0" indent="0">
              <a:buNone/>
            </a:pPr>
            <a:endParaRPr lang="en-US" sz="2000" b="0" i="0" u="none" strike="noStrike" dirty="0">
              <a:effectLst/>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cxnSp>
        <p:nvCxnSpPr>
          <p:cNvPr id="16" name="Straight Connector 15">
            <a:extLst>
              <a:ext uri="{FF2B5EF4-FFF2-40B4-BE49-F238E27FC236}">
                <a16:creationId xmlns:a16="http://schemas.microsoft.com/office/drawing/2014/main" id="{B8EC0F70-6AFD-45BE-8F70-52888FC304F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319763"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Diagram&#10;&#10;Description automatically generated">
            <a:extLst>
              <a:ext uri="{FF2B5EF4-FFF2-40B4-BE49-F238E27FC236}">
                <a16:creationId xmlns:a16="http://schemas.microsoft.com/office/drawing/2014/main" id="{9D23ED58-E0C3-2CE2-25CA-2208D8BDAD24}"/>
              </a:ext>
            </a:extLst>
          </p:cNvPr>
          <p:cNvPicPr>
            <a:picLocks noChangeAspect="1"/>
          </p:cNvPicPr>
          <p:nvPr/>
        </p:nvPicPr>
        <p:blipFill rotWithShape="1">
          <a:blip r:embed="rId2"/>
          <a:srcRect r="7774"/>
          <a:stretch/>
        </p:blipFill>
        <p:spPr>
          <a:xfrm>
            <a:off x="6818278" y="343454"/>
            <a:ext cx="4853685" cy="2934000"/>
          </a:xfrm>
          <a:prstGeom prst="rect">
            <a:avLst/>
          </a:prstGeom>
        </p:spPr>
      </p:pic>
      <p:pic>
        <p:nvPicPr>
          <p:cNvPr id="7" name="Picture 6" descr="A picture containing food, piece, rock, desert&#10;&#10;Description automatically generated">
            <a:extLst>
              <a:ext uri="{FF2B5EF4-FFF2-40B4-BE49-F238E27FC236}">
                <a16:creationId xmlns:a16="http://schemas.microsoft.com/office/drawing/2014/main" id="{CF051B98-A1B2-0F6C-B5D3-F41A5A3A4C24}"/>
              </a:ext>
            </a:extLst>
          </p:cNvPr>
          <p:cNvPicPr>
            <a:picLocks noChangeAspect="1"/>
          </p:cNvPicPr>
          <p:nvPr/>
        </p:nvPicPr>
        <p:blipFill rotWithShape="1">
          <a:blip r:embed="rId3"/>
          <a:srcRect t="6097" r="-2" b="16083"/>
          <a:stretch/>
        </p:blipFill>
        <p:spPr>
          <a:xfrm>
            <a:off x="6818278" y="3597883"/>
            <a:ext cx="4851247" cy="2935224"/>
          </a:xfrm>
          <a:prstGeom prst="rect">
            <a:avLst/>
          </a:prstGeom>
        </p:spPr>
      </p:pic>
    </p:spTree>
    <p:extLst>
      <p:ext uri="{BB962C8B-B14F-4D97-AF65-F5344CB8AC3E}">
        <p14:creationId xmlns:p14="http://schemas.microsoft.com/office/powerpoint/2010/main" val="14732489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B4CE8-17D0-6F3F-F880-1C455FDBBEF9}"/>
              </a:ext>
            </a:extLst>
          </p:cNvPr>
          <p:cNvSpPr>
            <a:spLocks noGrp="1"/>
          </p:cNvSpPr>
          <p:nvPr>
            <p:ph type="title"/>
          </p:nvPr>
        </p:nvSpPr>
        <p:spPr>
          <a:xfrm>
            <a:off x="6289158" y="1"/>
            <a:ext cx="5259707" cy="1687990"/>
          </a:xfrm>
        </p:spPr>
        <p:txBody>
          <a:bodyPr>
            <a:normAutofit/>
          </a:bodyPr>
          <a:lstStyle/>
          <a:p>
            <a:r>
              <a:rPr lang="en-US" b="1" dirty="0"/>
              <a:t>The Problem</a:t>
            </a:r>
          </a:p>
        </p:txBody>
      </p:sp>
      <p:sp>
        <p:nvSpPr>
          <p:cNvPr id="10" name="Freeform: Shape 9">
            <a:extLst>
              <a:ext uri="{FF2B5EF4-FFF2-40B4-BE49-F238E27FC236}">
                <a16:creationId xmlns:a16="http://schemas.microsoft.com/office/drawing/2014/main" id="{357DD0D3-F869-46D0-944C-6EC60E19E3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36816" cy="5254922"/>
          </a:xfrm>
          <a:custGeom>
            <a:avLst/>
            <a:gdLst>
              <a:gd name="connsiteX0" fmla="*/ 0 w 6136816"/>
              <a:gd name="connsiteY0" fmla="*/ 0 h 5254922"/>
              <a:gd name="connsiteX1" fmla="*/ 6136816 w 6136816"/>
              <a:gd name="connsiteY1" fmla="*/ 0 h 5254922"/>
              <a:gd name="connsiteX2" fmla="*/ 6134892 w 6136816"/>
              <a:gd name="connsiteY2" fmla="*/ 111520 h 5254922"/>
              <a:gd name="connsiteX3" fmla="*/ 6066513 w 6136816"/>
              <a:gd name="connsiteY3" fmla="*/ 752995 h 5254922"/>
              <a:gd name="connsiteX4" fmla="*/ 140712 w 6136816"/>
              <a:gd name="connsiteY4" fmla="*/ 5219363 h 5254922"/>
              <a:gd name="connsiteX5" fmla="*/ 0 w 6136816"/>
              <a:gd name="connsiteY5" fmla="*/ 5199534 h 5254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6816" h="5254922">
                <a:moveTo>
                  <a:pt x="0" y="0"/>
                </a:moveTo>
                <a:lnTo>
                  <a:pt x="6136816" y="0"/>
                </a:lnTo>
                <a:lnTo>
                  <a:pt x="6134892" y="111520"/>
                </a:lnTo>
                <a:cubicBezTo>
                  <a:pt x="6124961" y="323936"/>
                  <a:pt x="6102367" y="538040"/>
                  <a:pt x="6066513" y="752995"/>
                </a:cubicBezTo>
                <a:cubicBezTo>
                  <a:pt x="5592281" y="3596146"/>
                  <a:pt x="2972232" y="5545369"/>
                  <a:pt x="140712" y="5219363"/>
                </a:cubicBezTo>
                <a:lnTo>
                  <a:pt x="0" y="5199534"/>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Picture 4" descr="Graphical user interface, website&#10;&#10;Description automatically generated">
            <a:extLst>
              <a:ext uri="{FF2B5EF4-FFF2-40B4-BE49-F238E27FC236}">
                <a16:creationId xmlns:a16="http://schemas.microsoft.com/office/drawing/2014/main" id="{79F6EA3B-2D20-968F-B447-46A95F8938E9}"/>
              </a:ext>
            </a:extLst>
          </p:cNvPr>
          <p:cNvPicPr>
            <a:picLocks noChangeAspect="1"/>
          </p:cNvPicPr>
          <p:nvPr/>
        </p:nvPicPr>
        <p:blipFill rotWithShape="1">
          <a:blip r:embed="rId3"/>
          <a:srcRect l="17671" r="14985" b="-1"/>
          <a:stretch/>
        </p:blipFill>
        <p:spPr>
          <a:xfrm>
            <a:off x="0" y="270007"/>
            <a:ext cx="5863721" cy="4984915"/>
          </a:xfrm>
          <a:custGeom>
            <a:avLst/>
            <a:gdLst/>
            <a:ahLst/>
            <a:cxnLst/>
            <a:rect l="l" t="t" r="r" b="b"/>
            <a:pathLst>
              <a:path w="5863721" h="4984915">
                <a:moveTo>
                  <a:pt x="0" y="0"/>
                </a:moveTo>
                <a:lnTo>
                  <a:pt x="5863721" y="0"/>
                </a:lnTo>
                <a:lnTo>
                  <a:pt x="5844576" y="326138"/>
                </a:lnTo>
                <a:cubicBezTo>
                  <a:pt x="5833049" y="448313"/>
                  <a:pt x="5817094" y="570952"/>
                  <a:pt x="5796589" y="693884"/>
                </a:cubicBezTo>
                <a:cubicBezTo>
                  <a:pt x="5344573" y="3403845"/>
                  <a:pt x="2847261" y="5261756"/>
                  <a:pt x="148386" y="4951022"/>
                </a:cubicBezTo>
                <a:lnTo>
                  <a:pt x="0" y="4930112"/>
                </a:lnTo>
                <a:close/>
              </a:path>
            </a:pathLst>
          </a:custGeom>
        </p:spPr>
      </p:pic>
      <p:sp>
        <p:nvSpPr>
          <p:cNvPr id="3" name="Content Placeholder 2">
            <a:extLst>
              <a:ext uri="{FF2B5EF4-FFF2-40B4-BE49-F238E27FC236}">
                <a16:creationId xmlns:a16="http://schemas.microsoft.com/office/drawing/2014/main" id="{5B9E96D1-FBB9-C601-8D58-F5DA150E5572}"/>
              </a:ext>
            </a:extLst>
          </p:cNvPr>
          <p:cNvSpPr>
            <a:spLocks noGrp="1"/>
          </p:cNvSpPr>
          <p:nvPr>
            <p:ph idx="1"/>
          </p:nvPr>
        </p:nvSpPr>
        <p:spPr>
          <a:xfrm>
            <a:off x="6136816" y="1603078"/>
            <a:ext cx="6055184" cy="4984915"/>
          </a:xfrm>
        </p:spPr>
        <p:txBody>
          <a:bodyPr anchor="t">
            <a:noAutofit/>
          </a:bodyPr>
          <a:lstStyle/>
          <a:p>
            <a:pPr>
              <a:lnSpc>
                <a:spcPct val="100000"/>
              </a:lnSpc>
            </a:pPr>
            <a:r>
              <a:rPr lang="en-US" sz="2400" dirty="0">
                <a:latin typeface="Times New Roman" panose="02020603050405020304" pitchFamily="18" charset="0"/>
                <a:cs typeface="Times New Roman" panose="02020603050405020304" pitchFamily="18" charset="0"/>
              </a:rPr>
              <a:t>The </a:t>
            </a:r>
            <a:r>
              <a:rPr lang="en-US" sz="2400" dirty="0" err="1">
                <a:latin typeface="Times New Roman" panose="02020603050405020304" pitchFamily="18" charset="0"/>
                <a:cs typeface="Times New Roman" panose="02020603050405020304" pitchFamily="18" charset="0"/>
              </a:rPr>
              <a:t>EarthChem</a:t>
            </a:r>
            <a:r>
              <a:rPr lang="en-US" sz="2400" dirty="0">
                <a:latin typeface="Times New Roman" panose="02020603050405020304" pitchFamily="18" charset="0"/>
                <a:cs typeface="Times New Roman" panose="02020603050405020304" pitchFamily="18" charset="0"/>
              </a:rPr>
              <a:t> database has a large basalt dataset that has been collected over the years from the peer-reviewed literature. </a:t>
            </a:r>
          </a:p>
          <a:p>
            <a:pPr>
              <a:lnSpc>
                <a:spcPct val="100000"/>
              </a:lnSpc>
            </a:pPr>
            <a:r>
              <a:rPr lang="en-US" sz="2400" dirty="0">
                <a:latin typeface="Times New Roman" panose="02020603050405020304" pitchFamily="18" charset="0"/>
                <a:cs typeface="Times New Roman" panose="02020603050405020304" pitchFamily="18" charset="0"/>
              </a:rPr>
              <a:t>Many of this data has inconsistent labels.</a:t>
            </a:r>
          </a:p>
          <a:p>
            <a:pPr>
              <a:lnSpc>
                <a:spcPct val="100000"/>
              </a:lnSpc>
            </a:pPr>
            <a:r>
              <a:rPr lang="en-US" sz="2400" dirty="0">
                <a:latin typeface="Times New Roman" panose="02020603050405020304" pitchFamily="18" charset="0"/>
                <a:cs typeface="Times New Roman" panose="02020603050405020304" pitchFamily="18" charset="0"/>
              </a:rPr>
              <a:t>No proper identification of the type of tectonic boundary</a:t>
            </a:r>
          </a:p>
          <a:p>
            <a:pPr>
              <a:lnSpc>
                <a:spcPct val="100000"/>
              </a:lnSpc>
            </a:pPr>
            <a:r>
              <a:rPr lang="en-US" sz="2400" dirty="0">
                <a:latin typeface="Times New Roman" panose="02020603050405020304" pitchFamily="18" charset="0"/>
                <a:cs typeface="Times New Roman" panose="02020603050405020304" pitchFamily="18" charset="0"/>
              </a:rPr>
              <a:t>The data is large and there needs to be better way to identifying important features.</a:t>
            </a:r>
          </a:p>
          <a:p>
            <a:pPr>
              <a:lnSpc>
                <a:spcPct val="100000"/>
              </a:lnSpc>
            </a:pPr>
            <a:r>
              <a:rPr lang="en-US" sz="2400" dirty="0">
                <a:latin typeface="Times New Roman" panose="02020603050405020304" pitchFamily="18" charset="0"/>
                <a:cs typeface="Times New Roman" panose="02020603050405020304" pitchFamily="18" charset="0"/>
              </a:rPr>
              <a:t>Identifying a tectonic boundary setting is costly and time consuming.</a:t>
            </a:r>
          </a:p>
          <a:p>
            <a:pPr marL="0" indent="0">
              <a:lnSpc>
                <a:spcPct val="100000"/>
              </a:lnSpc>
              <a:buNone/>
            </a:pPr>
            <a:endParaRPr lang="en-US" sz="2400" dirty="0">
              <a:latin typeface="Times New Roman" panose="02020603050405020304" pitchFamily="18" charset="0"/>
              <a:cs typeface="Times New Roman" panose="02020603050405020304" pitchFamily="18" charset="0"/>
            </a:endParaRPr>
          </a:p>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7140293"/>
      </p:ext>
    </p:extLst>
  </p:cSld>
  <p:clrMapOvr>
    <a:overrideClrMapping bg1="dk1" tx1="lt1" bg2="dk2" tx2="lt2" accent1="accent1" accent2="accent2" accent3="accent3" accent4="accent4" accent5="accent5" accent6="accent6" hlink="hlink" folHlink="folHlink"/>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1200548-6360-27A5-D1ED-371BF38FE8FE}"/>
              </a:ext>
            </a:extLst>
          </p:cNvPr>
          <p:cNvSpPr>
            <a:spLocks noGrp="1"/>
          </p:cNvSpPr>
          <p:nvPr>
            <p:ph type="title"/>
          </p:nvPr>
        </p:nvSpPr>
        <p:spPr>
          <a:xfrm>
            <a:off x="2311147" y="365760"/>
            <a:ext cx="7569706" cy="1288238"/>
          </a:xfrm>
        </p:spPr>
        <p:txBody>
          <a:bodyPr anchor="ctr">
            <a:normAutofit/>
          </a:bodyPr>
          <a:lstStyle/>
          <a:p>
            <a:pPr algn="ctr"/>
            <a:r>
              <a:rPr lang="en-US" b="1" dirty="0"/>
              <a:t>WHY</a:t>
            </a:r>
          </a:p>
        </p:txBody>
      </p:sp>
      <p:sp>
        <p:nvSpPr>
          <p:cNvPr id="3" name="Content Placeholder 2">
            <a:extLst>
              <a:ext uri="{FF2B5EF4-FFF2-40B4-BE49-F238E27FC236}">
                <a16:creationId xmlns:a16="http://schemas.microsoft.com/office/drawing/2014/main" id="{37A6075B-7330-3D35-5479-960B3352DC5F}"/>
              </a:ext>
            </a:extLst>
          </p:cNvPr>
          <p:cNvSpPr>
            <a:spLocks noGrp="1"/>
          </p:cNvSpPr>
          <p:nvPr>
            <p:ph idx="1"/>
          </p:nvPr>
        </p:nvSpPr>
        <p:spPr>
          <a:xfrm>
            <a:off x="2165569" y="1956816"/>
            <a:ext cx="7860863" cy="4024884"/>
          </a:xfrm>
        </p:spPr>
        <p:txBody>
          <a:bodyPr anchor="t">
            <a:normAutofit fontScale="92500" lnSpcReduction="20000"/>
          </a:bodyPr>
          <a:lstStyle/>
          <a:p>
            <a:pPr>
              <a:lnSpc>
                <a:spcPct val="200000"/>
              </a:lnSpc>
            </a:pPr>
            <a:r>
              <a:rPr lang="en-US" sz="2400" dirty="0">
                <a:latin typeface="Times New Roman" panose="02020603050405020304" pitchFamily="18" charset="0"/>
                <a:cs typeface="Times New Roman" panose="02020603050405020304" pitchFamily="18" charset="0"/>
              </a:rPr>
              <a:t>Could h</a:t>
            </a:r>
            <a:r>
              <a:rPr lang="en-US" sz="2400" b="0" i="0" u="none" strike="noStrike" dirty="0">
                <a:effectLst/>
                <a:latin typeface="Times New Roman" panose="02020603050405020304" pitchFamily="18" charset="0"/>
                <a:cs typeface="Times New Roman" panose="02020603050405020304" pitchFamily="18" charset="0"/>
              </a:rPr>
              <a:t>elps us identify and mitigate natural hazards such as earthquakes.</a:t>
            </a:r>
          </a:p>
          <a:p>
            <a:pPr>
              <a:lnSpc>
                <a:spcPct val="200000"/>
              </a:lnSpc>
            </a:pPr>
            <a:r>
              <a:rPr lang="en-US" sz="2400" dirty="0">
                <a:latin typeface="Times New Roman" panose="02020603050405020304" pitchFamily="18" charset="0"/>
                <a:cs typeface="Times New Roman" panose="02020603050405020304" pitchFamily="18" charset="0"/>
              </a:rPr>
              <a:t>Can help scientist better understand the chemical composition of the mantle.</a:t>
            </a:r>
          </a:p>
          <a:p>
            <a:pPr>
              <a:lnSpc>
                <a:spcPct val="200000"/>
              </a:lnSpc>
            </a:pPr>
            <a:r>
              <a:rPr lang="en-US" sz="2400" dirty="0">
                <a:latin typeface="Times New Roman" panose="02020603050405020304" pitchFamily="18" charset="0"/>
                <a:cs typeface="Times New Roman" panose="02020603050405020304" pitchFamily="18" charset="0"/>
              </a:rPr>
              <a:t>Can help predict the type of tectonic plate at a given location based on the chemical composition of the sample alone.</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6423896"/>
      </p:ext>
    </p:extLst>
  </p:cSld>
  <p:clrMapOvr>
    <a:overrideClrMapping bg1="dk1" tx1="lt1" bg2="dk2" tx2="lt2" accent1="accent1" accent2="accent2" accent3="accent3" accent4="accent4" accent5="accent5" accent6="accent6" hlink="hlink" folHlink="folHlink"/>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B8120-7DCE-15C6-8A94-6F00AE900C45}"/>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dirty="0">
                <a:latin typeface="Times New Roman" panose="02020603050405020304" pitchFamily="18" charset="0"/>
                <a:cs typeface="Times New Roman" panose="02020603050405020304" pitchFamily="18" charset="0"/>
              </a:rPr>
              <a:t>Labeled Data Source</a:t>
            </a:r>
          </a:p>
        </p:txBody>
      </p:sp>
      <p:sp>
        <p:nvSpPr>
          <p:cNvPr id="17" name="Content Placeholder 8">
            <a:extLst>
              <a:ext uri="{FF2B5EF4-FFF2-40B4-BE49-F238E27FC236}">
                <a16:creationId xmlns:a16="http://schemas.microsoft.com/office/drawing/2014/main" id="{DCE9A124-59B4-73C2-F349-C4EB536B5EA9}"/>
              </a:ext>
            </a:extLst>
          </p:cNvPr>
          <p:cNvSpPr>
            <a:spLocks noGrp="1"/>
          </p:cNvSpPr>
          <p:nvPr>
            <p:ph idx="1"/>
          </p:nvPr>
        </p:nvSpPr>
        <p:spPr>
          <a:xfrm>
            <a:off x="7464612" y="4750893"/>
            <a:ext cx="4087305" cy="1577336"/>
          </a:xfrm>
        </p:spPr>
        <p:txBody>
          <a:bodyPr vert="horz" lIns="91440" tIns="45720" rIns="91440" bIns="45720" rtlCol="0" anchor="t">
            <a:normAutofit fontScale="92500" lnSpcReduction="10000"/>
          </a:bodyPr>
          <a:lstStyle/>
          <a:p>
            <a:pPr marL="0" indent="0">
              <a:buNone/>
            </a:pPr>
            <a:r>
              <a:rPr lang="en-US" sz="2000" dirty="0">
                <a:latin typeface="Times New Roman" panose="02020603050405020304" pitchFamily="18" charset="0"/>
                <a:cs typeface="Times New Roman" panose="02020603050405020304" pitchFamily="18" charset="0"/>
              </a:rPr>
              <a:t>The data being used for training was compiled by one researcher from the source databases served by </a:t>
            </a:r>
            <a:r>
              <a:rPr lang="en-US" sz="2000" dirty="0" err="1">
                <a:latin typeface="Times New Roman" panose="02020603050405020304" pitchFamily="18" charset="0"/>
                <a:cs typeface="Times New Roman" panose="02020603050405020304" pitchFamily="18" charset="0"/>
              </a:rPr>
              <a:t>Earthchem.org</a:t>
            </a:r>
            <a:r>
              <a:rPr lang="en-US" sz="2000" dirty="0">
                <a:latin typeface="Times New Roman" panose="02020603050405020304" pitchFamily="18" charset="0"/>
                <a:cs typeface="Times New Roman" panose="02020603050405020304" pitchFamily="18" charset="0"/>
              </a:rPr>
              <a:t>. Despite this, the data contains possible outliers and requires cleaning.</a:t>
            </a:r>
          </a:p>
        </p:txBody>
      </p:sp>
      <p:sp>
        <p:nvSpPr>
          <p:cNvPr id="22" name="Freeform: Shape 21">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map of the world&#10;&#10;Description automatically generated with low confidence">
            <a:extLst>
              <a:ext uri="{FF2B5EF4-FFF2-40B4-BE49-F238E27FC236}">
                <a16:creationId xmlns:a16="http://schemas.microsoft.com/office/drawing/2014/main" id="{0F37F089-7A2B-1AFB-8E9F-6BF93C4201FF}"/>
              </a:ext>
            </a:extLst>
          </p:cNvPr>
          <p:cNvPicPr>
            <a:picLocks noChangeAspect="1"/>
          </p:cNvPicPr>
          <p:nvPr/>
        </p:nvPicPr>
        <p:blipFill rotWithShape="1">
          <a:blip r:embed="rId3"/>
          <a:srcRect l="12608" r="5402" b="-1"/>
          <a:stretch/>
        </p:blipFill>
        <p:spPr>
          <a:xfrm>
            <a:off x="79778" y="136978"/>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364984018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268B52-3D38-7BBA-2AA7-A27DD3D0AD9B}"/>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Outliers</a:t>
            </a:r>
          </a:p>
        </p:txBody>
      </p:sp>
      <p:pic>
        <p:nvPicPr>
          <p:cNvPr id="5" name="Content Placeholder 4" descr="A picture containing text, window&#10;&#10;Description automatically generated">
            <a:extLst>
              <a:ext uri="{FF2B5EF4-FFF2-40B4-BE49-F238E27FC236}">
                <a16:creationId xmlns:a16="http://schemas.microsoft.com/office/drawing/2014/main" id="{145CF398-D4C8-3EEA-C2E0-C40AADDB178B}"/>
              </a:ext>
            </a:extLst>
          </p:cNvPr>
          <p:cNvPicPr>
            <a:picLocks noGrp="1" noChangeAspect="1"/>
          </p:cNvPicPr>
          <p:nvPr>
            <p:ph idx="1"/>
          </p:nvPr>
        </p:nvPicPr>
        <p:blipFill rotWithShape="1">
          <a:blip r:embed="rId2"/>
          <a:srcRect l="803"/>
          <a:stretch/>
        </p:blipFill>
        <p:spPr>
          <a:xfrm>
            <a:off x="4382600" y="1207434"/>
            <a:ext cx="6780700" cy="4443132"/>
          </a:xfrm>
          <a:prstGeom prst="rect">
            <a:avLst/>
          </a:prstGeom>
        </p:spPr>
      </p:pic>
      <mc:AlternateContent xmlns:mc="http://schemas.openxmlformats.org/markup-compatibility/2006">
        <mc:Choice xmlns:p14="http://schemas.microsoft.com/office/powerpoint/2010/main" Requires="p14">
          <p:contentPart p14:bwMode="auto" r:id="rId3">
            <p14:nvContentPartPr>
              <p14:cNvPr id="11" name="Ink 10">
                <a:extLst>
                  <a:ext uri="{FF2B5EF4-FFF2-40B4-BE49-F238E27FC236}">
                    <a16:creationId xmlns:a16="http://schemas.microsoft.com/office/drawing/2014/main" id="{7A6026B4-07A2-3527-BB3A-2AAB25F2295C}"/>
                  </a:ext>
                </a:extLst>
              </p14:cNvPr>
              <p14:cNvContentPartPr/>
              <p14:nvPr/>
            </p14:nvContentPartPr>
            <p14:xfrm>
              <a:off x="5699417" y="1185429"/>
              <a:ext cx="3700440" cy="571680"/>
            </p14:xfrm>
          </p:contentPart>
        </mc:Choice>
        <mc:Fallback>
          <p:pic>
            <p:nvPicPr>
              <p:cNvPr id="11" name="Ink 10">
                <a:extLst>
                  <a:ext uri="{FF2B5EF4-FFF2-40B4-BE49-F238E27FC236}">
                    <a16:creationId xmlns:a16="http://schemas.microsoft.com/office/drawing/2014/main" id="{7A6026B4-07A2-3527-BB3A-2AAB25F2295C}"/>
                  </a:ext>
                </a:extLst>
              </p:cNvPr>
              <p:cNvPicPr/>
              <p:nvPr/>
            </p:nvPicPr>
            <p:blipFill>
              <a:blip r:embed="rId4"/>
              <a:stretch>
                <a:fillRect/>
              </a:stretch>
            </p:blipFill>
            <p:spPr>
              <a:xfrm>
                <a:off x="5690777" y="1176789"/>
                <a:ext cx="3718080" cy="589320"/>
              </a:xfrm>
              <a:prstGeom prst="rect">
                <a:avLst/>
              </a:prstGeom>
            </p:spPr>
          </p:pic>
        </mc:Fallback>
      </mc:AlternateContent>
    </p:spTree>
    <p:extLst>
      <p:ext uri="{BB962C8B-B14F-4D97-AF65-F5344CB8AC3E}">
        <p14:creationId xmlns:p14="http://schemas.microsoft.com/office/powerpoint/2010/main" val="4243464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C8C3900-B8A1-4965-88E6-CBCBFE067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65945"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5D53BA-8E51-1828-91BD-EFD05D0DA7A0}"/>
              </a:ext>
            </a:extLst>
          </p:cNvPr>
          <p:cNvSpPr>
            <a:spLocks noGrp="1"/>
          </p:cNvSpPr>
          <p:nvPr>
            <p:ph type="title"/>
          </p:nvPr>
        </p:nvSpPr>
        <p:spPr>
          <a:xfrm>
            <a:off x="838201" y="624568"/>
            <a:ext cx="3351755" cy="5412920"/>
          </a:xfrm>
        </p:spPr>
        <p:txBody>
          <a:bodyPr>
            <a:normAutofit/>
          </a:bodyPr>
          <a:lstStyle/>
          <a:p>
            <a:r>
              <a:rPr lang="en-US" sz="4000" dirty="0">
                <a:solidFill>
                  <a:schemeClr val="bg1"/>
                </a:solidFill>
              </a:rPr>
              <a:t>How</a:t>
            </a:r>
          </a:p>
        </p:txBody>
      </p:sp>
      <p:graphicFrame>
        <p:nvGraphicFramePr>
          <p:cNvPr id="5" name="Content Placeholder 2">
            <a:extLst>
              <a:ext uri="{FF2B5EF4-FFF2-40B4-BE49-F238E27FC236}">
                <a16:creationId xmlns:a16="http://schemas.microsoft.com/office/drawing/2014/main" id="{B0467A57-6436-454C-705A-2922570478F5}"/>
              </a:ext>
            </a:extLst>
          </p:cNvPr>
          <p:cNvGraphicFramePr>
            <a:graphicFrameLocks noGrp="1"/>
          </p:cNvGraphicFramePr>
          <p:nvPr>
            <p:ph idx="1"/>
            <p:extLst>
              <p:ext uri="{D42A27DB-BD31-4B8C-83A1-F6EECF244321}">
                <p14:modId xmlns:p14="http://schemas.microsoft.com/office/powerpoint/2010/main" val="830774156"/>
              </p:ext>
            </p:extLst>
          </p:nvPr>
        </p:nvGraphicFramePr>
        <p:xfrm>
          <a:off x="5392455" y="623888"/>
          <a:ext cx="5961345" cy="5413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446959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DC8C3900-B8A1-4965-88E6-CBCBFE067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65945"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D5988B-3D85-1B5F-53CE-7D77936937E1}"/>
              </a:ext>
            </a:extLst>
          </p:cNvPr>
          <p:cNvSpPr>
            <a:spLocks noGrp="1"/>
          </p:cNvSpPr>
          <p:nvPr>
            <p:ph type="title"/>
          </p:nvPr>
        </p:nvSpPr>
        <p:spPr>
          <a:xfrm>
            <a:off x="838201" y="624568"/>
            <a:ext cx="3351755" cy="5412920"/>
          </a:xfrm>
        </p:spPr>
        <p:txBody>
          <a:bodyPr>
            <a:normAutofit/>
          </a:bodyPr>
          <a:lstStyle/>
          <a:p>
            <a:r>
              <a:rPr lang="en-US" sz="4000">
                <a:solidFill>
                  <a:schemeClr val="bg1"/>
                </a:solidFill>
              </a:rPr>
              <a:t>How</a:t>
            </a:r>
          </a:p>
        </p:txBody>
      </p:sp>
      <p:graphicFrame>
        <p:nvGraphicFramePr>
          <p:cNvPr id="5" name="Content Placeholder 2">
            <a:extLst>
              <a:ext uri="{FF2B5EF4-FFF2-40B4-BE49-F238E27FC236}">
                <a16:creationId xmlns:a16="http://schemas.microsoft.com/office/drawing/2014/main" id="{EC6C46D2-D7C7-1D87-43AE-45F3A3C35416}"/>
              </a:ext>
            </a:extLst>
          </p:cNvPr>
          <p:cNvGraphicFramePr>
            <a:graphicFrameLocks noGrp="1"/>
          </p:cNvGraphicFramePr>
          <p:nvPr>
            <p:ph idx="1"/>
            <p:extLst>
              <p:ext uri="{D42A27DB-BD31-4B8C-83A1-F6EECF244321}">
                <p14:modId xmlns:p14="http://schemas.microsoft.com/office/powerpoint/2010/main" val="791042955"/>
              </p:ext>
            </p:extLst>
          </p:nvPr>
        </p:nvGraphicFramePr>
        <p:xfrm>
          <a:off x="5392455" y="623888"/>
          <a:ext cx="5961345" cy="5413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4D0E69CA-94EC-5E65-7BB6-3607BD353393}"/>
              </a:ext>
            </a:extLst>
          </p:cNvPr>
          <p:cNvSpPr txBox="1"/>
          <p:nvPr/>
        </p:nvSpPr>
        <p:spPr>
          <a:xfrm>
            <a:off x="6522927" y="4849117"/>
            <a:ext cx="4718330" cy="1061829"/>
          </a:xfrm>
          <a:prstGeom prst="rect">
            <a:avLst/>
          </a:prstGeom>
          <a:noFill/>
        </p:spPr>
        <p:txBody>
          <a:bodyPr wrap="square" rtlCol="0">
            <a:spAutoFit/>
          </a:bodyPr>
          <a:lstStyle/>
          <a:p>
            <a:r>
              <a:rPr lang="en-US" sz="2100">
                <a:solidFill>
                  <a:schemeClr val="bg1"/>
                </a:solidFill>
                <a:latin typeface="Times New Roman" panose="02020603050405020304" pitchFamily="18" charset="0"/>
                <a:cs typeface="Times New Roman" panose="02020603050405020304" pitchFamily="18" charset="0"/>
              </a:rPr>
              <a:t>The code will be made publicly available via GitHub and used for geoscience workshop for student and researchers</a:t>
            </a:r>
            <a:endParaRPr lang="en-US" sz="21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30287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2147</TotalTime>
  <Words>323</Words>
  <Application>Microsoft Macintosh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Times New Roman</vt:lpstr>
      <vt:lpstr>Tw Cen MT</vt:lpstr>
      <vt:lpstr>Office Theme</vt:lpstr>
      <vt:lpstr>Determining Basalts’ Tectonic Boundary Type Based on its Chemical Compositions Using a Machine Learning Algorithm</vt:lpstr>
      <vt:lpstr>Basalts and Tectonic Boundaries</vt:lpstr>
      <vt:lpstr>The Problem</vt:lpstr>
      <vt:lpstr>WHY</vt:lpstr>
      <vt:lpstr>Labeled Data Source</vt:lpstr>
      <vt:lpstr>Outliers</vt:lpstr>
      <vt:lpstr>How</vt:lpstr>
      <vt:lpstr>How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Determining Basalts Geolocation Based on Chemical Compositions with Machine Learning Algorithm</dc:title>
  <dc:creator>JENIFER VIVAR</dc:creator>
  <cp:lastModifiedBy>JENIFER VIVAR</cp:lastModifiedBy>
  <cp:revision>9</cp:revision>
  <dcterms:created xsi:type="dcterms:W3CDTF">2022-10-03T17:40:03Z</dcterms:created>
  <dcterms:modified xsi:type="dcterms:W3CDTF">2022-10-06T17:59:29Z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a1855b2-0a05-4494-a903-f3f23f3f98e0_Enabled">
    <vt:lpwstr>true</vt:lpwstr>
  </property>
  <property fmtid="{D5CDD505-2E9C-101B-9397-08002B2CF9AE}" pid="3" name="MSIP_Label_fa1855b2-0a05-4494-a903-f3f23f3f98e0_SetDate">
    <vt:lpwstr>2022-10-06T13:40:28Z</vt:lpwstr>
  </property>
  <property fmtid="{D5CDD505-2E9C-101B-9397-08002B2CF9AE}" pid="4" name="MSIP_Label_fa1855b2-0a05-4494-a903-f3f23f3f98e0_Method">
    <vt:lpwstr>Standard</vt:lpwstr>
  </property>
  <property fmtid="{D5CDD505-2E9C-101B-9397-08002B2CF9AE}" pid="5" name="MSIP_Label_fa1855b2-0a05-4494-a903-f3f23f3f98e0_Name">
    <vt:lpwstr>defa4170-0d19-0005-0004-bc88714345d2</vt:lpwstr>
  </property>
  <property fmtid="{D5CDD505-2E9C-101B-9397-08002B2CF9AE}" pid="6" name="MSIP_Label_fa1855b2-0a05-4494-a903-f3f23f3f98e0_SiteId">
    <vt:lpwstr>6f60f0b3-5f06-4e09-9715-989dba8cc7d8</vt:lpwstr>
  </property>
  <property fmtid="{D5CDD505-2E9C-101B-9397-08002B2CF9AE}" pid="7" name="MSIP_Label_fa1855b2-0a05-4494-a903-f3f23f3f98e0_ActionId">
    <vt:lpwstr>7896373f-9d54-4f4e-a8e3-bc7acc22dfbe</vt:lpwstr>
  </property>
  <property fmtid="{D5CDD505-2E9C-101B-9397-08002B2CF9AE}" pid="8" name="MSIP_Label_fa1855b2-0a05-4494-a903-f3f23f3f98e0_ContentBits">
    <vt:lpwstr>0</vt:lpwstr>
  </property>
</Properties>
</file>

<file path=docProps/thumbnail.jpeg>
</file>